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839" r:id="rId1"/>
  </p:sldMasterIdLst>
  <p:sldIdLst>
    <p:sldId id="256" r:id="rId2"/>
    <p:sldId id="259" r:id="rId3"/>
    <p:sldId id="260" r:id="rId4"/>
    <p:sldId id="271" r:id="rId5"/>
    <p:sldId id="270" r:id="rId6"/>
    <p:sldId id="273" r:id="rId7"/>
    <p:sldId id="276" r:id="rId8"/>
    <p:sldId id="263" r:id="rId9"/>
    <p:sldId id="257" r:id="rId10"/>
    <p:sldId id="266" r:id="rId11"/>
    <p:sldId id="268" r:id="rId12"/>
    <p:sldId id="269" r:id="rId13"/>
    <p:sldId id="277" r:id="rId14"/>
    <p:sldId id="278" r:id="rId15"/>
    <p:sldId id="279" r:id="rId16"/>
    <p:sldId id="289" r:id="rId17"/>
    <p:sldId id="280" r:id="rId18"/>
    <p:sldId id="281" r:id="rId19"/>
    <p:sldId id="284" r:id="rId20"/>
    <p:sldId id="286" r:id="rId21"/>
    <p:sldId id="287" r:id="rId22"/>
    <p:sldId id="288" r:id="rId23"/>
    <p:sldId id="291" r:id="rId24"/>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4031" autoAdjust="0"/>
    <p:restoredTop sz="94660"/>
  </p:normalViewPr>
  <p:slideViewPr>
    <p:cSldViewPr snapToGrid="0">
      <p:cViewPr>
        <p:scale>
          <a:sx n="100" d="100"/>
          <a:sy n="100" d="100"/>
        </p:scale>
        <p:origin x="204" y="4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61138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11803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44478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49473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318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84571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1/30/2022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06696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95567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1/30/2022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70629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79928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53127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1/30/2022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22316463"/>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finviz.com/" TargetMode="External"/><Relationship Id="rId2" Type="http://schemas.openxmlformats.org/officeDocument/2006/relationships/hyperlink" Target="https://finance.yahoo.com/" TargetMode="External"/><Relationship Id="rId1" Type="http://schemas.openxmlformats.org/officeDocument/2006/relationships/slideLayout" Target="../slideLayouts/slideLayout2.xml"/><Relationship Id="rId4" Type="http://schemas.openxmlformats.org/officeDocument/2006/relationships/hyperlink" Target="https://www.advfn.com/nasdaq/nasdaq.asp"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3">
            <a:extLst>
              <a:ext uri="{FF2B5EF4-FFF2-40B4-BE49-F238E27FC236}">
                <a16:creationId xmlns:a16="http://schemas.microsoft.com/office/drawing/2014/main" id="{99287DCE-3B85-490D-A726-49A4939265B1}"/>
              </a:ext>
            </a:extLst>
          </p:cNvPr>
          <p:cNvPicPr>
            <a:picLocks noChangeAspect="1"/>
          </p:cNvPicPr>
          <p:nvPr/>
        </p:nvPicPr>
        <p:blipFill rotWithShape="1">
          <a:blip r:embed="rId2">
            <a:alphaModFix amt="50000"/>
          </a:blip>
          <a:srcRect t="7229" b="17771"/>
          <a:stretch/>
        </p:blipFill>
        <p:spPr>
          <a:xfrm>
            <a:off x="-1261" y="66917"/>
            <a:ext cx="12191980" cy="6857999"/>
          </a:xfrm>
          <a:prstGeom prst="rect">
            <a:avLst/>
          </a:prstGeom>
        </p:spPr>
      </p:pic>
      <p:sp>
        <p:nvSpPr>
          <p:cNvPr id="2" name="כותרת 1"/>
          <p:cNvSpPr>
            <a:spLocks noGrp="1"/>
          </p:cNvSpPr>
          <p:nvPr>
            <p:ph type="ctrTitle"/>
          </p:nvPr>
        </p:nvSpPr>
        <p:spPr>
          <a:xfrm>
            <a:off x="178015" y="2935154"/>
            <a:ext cx="9396291" cy="1522513"/>
          </a:xfrm>
        </p:spPr>
        <p:txBody>
          <a:bodyPr vert="horz" lIns="91440" tIns="45720" rIns="91440" bIns="45720" rtlCol="0">
            <a:normAutofit/>
          </a:bodyPr>
          <a:lstStyle/>
          <a:p>
            <a:pPr algn="just"/>
            <a:r>
              <a:rPr lang="en-US" b="1" dirty="0">
                <a:solidFill>
                  <a:srgbClr val="FFFFFF"/>
                </a:solidFill>
              </a:rPr>
              <a:t>Stock Price Trend Prediction</a:t>
            </a:r>
            <a:br>
              <a:rPr lang="en-US" b="1" dirty="0">
                <a:solidFill>
                  <a:srgbClr val="FFFFFF"/>
                </a:solidFill>
              </a:rPr>
            </a:br>
            <a:r>
              <a:rPr lang="en-US" sz="2800" dirty="0">
                <a:solidFill>
                  <a:srgbClr val="FFFFFF"/>
                </a:solidFill>
                <a:latin typeface="Gill Sans Nova Light"/>
              </a:rPr>
              <a:t>Using Machine Learning</a:t>
            </a:r>
            <a:endParaRPr lang="he-IL" dirty="0"/>
          </a:p>
        </p:txBody>
      </p:sp>
      <p:sp>
        <p:nvSpPr>
          <p:cNvPr id="3" name="כותרת משנה 2"/>
          <p:cNvSpPr>
            <a:spLocks noGrp="1"/>
          </p:cNvSpPr>
          <p:nvPr>
            <p:ph type="subTitle" idx="1"/>
          </p:nvPr>
        </p:nvSpPr>
        <p:spPr>
          <a:xfrm>
            <a:off x="-638735" y="5380845"/>
            <a:ext cx="3877236" cy="1098395"/>
          </a:xfrm>
        </p:spPr>
        <p:txBody>
          <a:bodyPr vert="horz" lIns="91440" tIns="45720" rIns="91440" bIns="45720" rtlCol="0" anchor="t">
            <a:normAutofit/>
          </a:bodyPr>
          <a:lstStyle/>
          <a:p>
            <a:r>
              <a:rPr lang="en-US" sz="1700" b="1" dirty="0">
                <a:solidFill>
                  <a:srgbClr val="FFFFFF"/>
                </a:solidFill>
              </a:rPr>
              <a:t>Presented by :</a:t>
            </a:r>
          </a:p>
          <a:p>
            <a:r>
              <a:rPr lang="en-US" sz="1700" dirty="0">
                <a:solidFill>
                  <a:srgbClr val="FFFFFF"/>
                </a:solidFill>
                <a:latin typeface="Grotesque Light"/>
              </a:rPr>
              <a:t>Shon </a:t>
            </a:r>
            <a:r>
              <a:rPr lang="en-US" sz="1700" dirty="0" err="1">
                <a:solidFill>
                  <a:srgbClr val="FFFFFF"/>
                </a:solidFill>
                <a:latin typeface="Grotesque Light"/>
              </a:rPr>
              <a:t>Khundiashvili</a:t>
            </a:r>
          </a:p>
          <a:p>
            <a:r>
              <a:rPr lang="en-US" sz="1700" dirty="0">
                <a:solidFill>
                  <a:srgbClr val="FFFFFF"/>
                </a:solidFill>
                <a:latin typeface="Grotesque Light"/>
              </a:rPr>
              <a:t>Netanel </a:t>
            </a:r>
            <a:r>
              <a:rPr lang="en-US" sz="1700" dirty="0" err="1">
                <a:solidFill>
                  <a:srgbClr val="FFFFFF"/>
                </a:solidFill>
                <a:latin typeface="Grotesque Light"/>
              </a:rPr>
              <a:t>Yomtovian</a:t>
            </a:r>
          </a:p>
        </p:txBody>
      </p:sp>
    </p:spTree>
    <p:extLst>
      <p:ext uri="{BB962C8B-B14F-4D97-AF65-F5344CB8AC3E}">
        <p14:creationId xmlns:p14="http://schemas.microsoft.com/office/powerpoint/2010/main" val="24784019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1"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4" descr="3D Hologram from iPad">
            <a:extLst>
              <a:ext uri="{FF2B5EF4-FFF2-40B4-BE49-F238E27FC236}">
                <a16:creationId xmlns:a16="http://schemas.microsoft.com/office/drawing/2014/main" id="{09FBFA71-E493-4CA0-97A6-9C530A97DE8A}"/>
              </a:ext>
            </a:extLst>
          </p:cNvPr>
          <p:cNvPicPr>
            <a:picLocks noChangeAspect="1"/>
          </p:cNvPicPr>
          <p:nvPr/>
        </p:nvPicPr>
        <p:blipFill rotWithShape="1">
          <a:blip r:embed="rId2">
            <a:alphaModFix amt="50000"/>
          </a:blip>
          <a:srcRect t="4629" r="-2" b="10974"/>
          <a:stretch/>
        </p:blipFill>
        <p:spPr>
          <a:xfrm>
            <a:off x="20" y="1"/>
            <a:ext cx="12191980" cy="6857999"/>
          </a:xfrm>
          <a:prstGeom prst="rect">
            <a:avLst/>
          </a:prstGeom>
        </p:spPr>
      </p:pic>
      <p:sp>
        <p:nvSpPr>
          <p:cNvPr id="2" name="כותרת 1">
            <a:extLst>
              <a:ext uri="{FF2B5EF4-FFF2-40B4-BE49-F238E27FC236}">
                <a16:creationId xmlns:a16="http://schemas.microsoft.com/office/drawing/2014/main" id="{E8AED5CC-6981-4CA7-AD41-64BE0D905DA3}"/>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Handling Missing Data</a:t>
            </a:r>
          </a:p>
        </p:txBody>
      </p:sp>
    </p:spTree>
    <p:extLst>
      <p:ext uri="{BB962C8B-B14F-4D97-AF65-F5344CB8AC3E}">
        <p14:creationId xmlns:p14="http://schemas.microsoft.com/office/powerpoint/2010/main" val="3340092852"/>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Freeform: Shape 47">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תיבת טקסט 4">
            <a:extLst>
              <a:ext uri="{FF2B5EF4-FFF2-40B4-BE49-F238E27FC236}">
                <a16:creationId xmlns:a16="http://schemas.microsoft.com/office/drawing/2014/main" id="{3E9EE138-D796-4D62-B5D2-292728FEF081}"/>
              </a:ext>
            </a:extLst>
          </p:cNvPr>
          <p:cNvSpPr txBox="1"/>
          <p:nvPr/>
        </p:nvSpPr>
        <p:spPr>
          <a:xfrm>
            <a:off x="601250" y="893524"/>
            <a:ext cx="10931322" cy="3693319"/>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pPr marL="285750" indent="-285750" algn="l" rtl="0">
              <a:buFont typeface="Arial"/>
              <a:buChar char="•"/>
            </a:pPr>
            <a:r>
              <a:rPr lang="en-US" dirty="0">
                <a:solidFill>
                  <a:schemeClr val="bg1"/>
                </a:solidFill>
              </a:rPr>
              <a:t>Understanding the data: Data Types, missing data, mean, unique, count, etc...​</a:t>
            </a:r>
            <a:endParaRPr lang="en-US" dirty="0">
              <a:solidFill>
                <a:schemeClr val="bg1"/>
              </a:solidFill>
              <a:cs typeface="Calibri"/>
            </a:endParaRPr>
          </a:p>
          <a:p>
            <a:pPr marL="285750" indent="-285750" algn="l" rtl="0">
              <a:buFont typeface="Arial"/>
              <a:buChar char="•"/>
            </a:pPr>
            <a:endParaRPr lang="en-US" dirty="0">
              <a:solidFill>
                <a:schemeClr val="bg1"/>
              </a:solidFill>
              <a:cs typeface="Calibri"/>
            </a:endParaRPr>
          </a:p>
          <a:p>
            <a:pPr marL="285750" indent="-285750" algn="l" rtl="0">
              <a:buFont typeface="Arial"/>
              <a:buChar char="•"/>
            </a:pPr>
            <a:r>
              <a:rPr lang="en-US" dirty="0">
                <a:solidFill>
                  <a:schemeClr val="bg1"/>
                </a:solidFill>
              </a:rPr>
              <a:t>Replacing all " ," --&gt; ""   "%" --&gt; "" .  In order to convert every data types to float. ​</a:t>
            </a:r>
            <a:endParaRPr lang="en-US" dirty="0">
              <a:solidFill>
                <a:schemeClr val="bg1"/>
              </a:solidFill>
              <a:cs typeface="Calibri"/>
            </a:endParaRPr>
          </a:p>
          <a:p>
            <a:pPr algn="l"/>
            <a:endParaRPr lang="en-US" dirty="0">
              <a:solidFill>
                <a:schemeClr val="bg1"/>
              </a:solidFill>
              <a:cs typeface="Calibri"/>
            </a:endParaRPr>
          </a:p>
          <a:p>
            <a:pPr marL="285750" indent="-285750" algn="l" rtl="0">
              <a:buFont typeface="Arial"/>
              <a:buChar char="•"/>
            </a:pPr>
            <a:endParaRPr lang="en-US" dirty="0">
              <a:solidFill>
                <a:schemeClr val="bg1"/>
              </a:solidFill>
            </a:endParaRPr>
          </a:p>
          <a:p>
            <a:pPr marL="285750" indent="-285750" algn="l">
              <a:buFont typeface="Arial"/>
              <a:buChar char="•"/>
            </a:pPr>
            <a:endParaRPr lang="en-US" dirty="0">
              <a:solidFill>
                <a:schemeClr val="bg1"/>
              </a:solidFill>
              <a:cs typeface="Calibri"/>
            </a:endParaRPr>
          </a:p>
          <a:p>
            <a:pPr marL="285750" indent="-285750" algn="l">
              <a:buFont typeface="Arial"/>
              <a:buChar char="•"/>
            </a:pPr>
            <a:endParaRPr lang="en-US" dirty="0">
              <a:solidFill>
                <a:schemeClr val="bg1"/>
              </a:solidFill>
              <a:cs typeface="Calibri"/>
            </a:endParaRPr>
          </a:p>
          <a:p>
            <a:pPr marL="285750" indent="-285750" algn="r">
              <a:buFont typeface="Arial"/>
              <a:buChar char="•"/>
            </a:pPr>
            <a:endParaRPr lang="en-US" dirty="0">
              <a:solidFill>
                <a:schemeClr val="bg1"/>
              </a:solidFill>
            </a:endParaRPr>
          </a:p>
          <a:p>
            <a:pPr marL="285750" indent="-285750" algn="l" rtl="0">
              <a:buFont typeface="Arial"/>
              <a:buChar char="•"/>
            </a:pPr>
            <a:r>
              <a:rPr lang="en-US" dirty="0">
                <a:solidFill>
                  <a:schemeClr val="bg1"/>
                </a:solidFill>
              </a:rPr>
              <a:t>The columns "Vol_Avg_10_Day" and "Vol_Avg_3_month" included the signs "k"​</a:t>
            </a:r>
            <a:endParaRPr lang="en-US" dirty="0">
              <a:solidFill>
                <a:schemeClr val="bg1"/>
              </a:solidFill>
              <a:cs typeface="Calibri"/>
            </a:endParaRPr>
          </a:p>
          <a:p>
            <a:pPr algn="l" rtl="0"/>
            <a:r>
              <a:rPr lang="en-US" dirty="0">
                <a:solidFill>
                  <a:schemeClr val="bg1"/>
                </a:solidFill>
              </a:rPr>
              <a:t>(thousand) "m" (</a:t>
            </a:r>
            <a:r>
              <a:rPr lang="en-US" dirty="0" err="1">
                <a:solidFill>
                  <a:schemeClr val="bg1"/>
                </a:solidFill>
              </a:rPr>
              <a:t>milions</a:t>
            </a:r>
            <a:r>
              <a:rPr lang="en-US" dirty="0">
                <a:solidFill>
                  <a:schemeClr val="bg1"/>
                </a:solidFill>
              </a:rPr>
              <a:t>). In order to deal with this case we found all the cells that​</a:t>
            </a:r>
            <a:endParaRPr lang="en-US" dirty="0">
              <a:solidFill>
                <a:schemeClr val="bg1"/>
              </a:solidFill>
              <a:cs typeface="Calibri"/>
            </a:endParaRPr>
          </a:p>
          <a:p>
            <a:pPr algn="l" rtl="0"/>
            <a:r>
              <a:rPr lang="en-US" dirty="0">
                <a:solidFill>
                  <a:schemeClr val="bg1"/>
                </a:solidFill>
              </a:rPr>
              <a:t>Including 'k' or 'm'. With the sign 'k' we  multiplied by thousand and with 'm' we multiplied by million.</a:t>
            </a:r>
          </a:p>
          <a:p>
            <a:pPr algn="l"/>
            <a:endParaRPr lang="en-US" dirty="0">
              <a:solidFill>
                <a:schemeClr val="bg1"/>
              </a:solidFill>
              <a:cs typeface="Calibri"/>
            </a:endParaRPr>
          </a:p>
          <a:p>
            <a:pPr algn="l"/>
            <a:endParaRPr lang="en-US" dirty="0">
              <a:solidFill>
                <a:schemeClr val="bg1"/>
              </a:solidFill>
              <a:cs typeface="Calibri"/>
            </a:endParaRPr>
          </a:p>
        </p:txBody>
      </p:sp>
      <p:pic>
        <p:nvPicPr>
          <p:cNvPr id="6" name="תמונה 5">
            <a:extLst>
              <a:ext uri="{FF2B5EF4-FFF2-40B4-BE49-F238E27FC236}">
                <a16:creationId xmlns:a16="http://schemas.microsoft.com/office/drawing/2014/main" id="{4CE94516-9E24-46D0-84EB-C59718EA8885}"/>
              </a:ext>
            </a:extLst>
          </p:cNvPr>
          <p:cNvPicPr>
            <a:picLocks noChangeAspect="1"/>
          </p:cNvPicPr>
          <p:nvPr/>
        </p:nvPicPr>
        <p:blipFill>
          <a:blip r:embed="rId2"/>
          <a:stretch>
            <a:fillRect/>
          </a:stretch>
        </p:blipFill>
        <p:spPr>
          <a:xfrm>
            <a:off x="987722" y="1893207"/>
            <a:ext cx="6200145" cy="783785"/>
          </a:xfrm>
          <a:prstGeom prst="rect">
            <a:avLst/>
          </a:prstGeom>
        </p:spPr>
      </p:pic>
      <p:pic>
        <p:nvPicPr>
          <p:cNvPr id="7" name="תמונה 8" descr="תמונה שמכילה טקסט&#10;&#10;התיאור נוצר באופן אוטומטי">
            <a:extLst>
              <a:ext uri="{FF2B5EF4-FFF2-40B4-BE49-F238E27FC236}">
                <a16:creationId xmlns:a16="http://schemas.microsoft.com/office/drawing/2014/main" id="{A6EFBB7F-4F92-4CFD-B770-A1552C05EB88}"/>
              </a:ext>
            </a:extLst>
          </p:cNvPr>
          <p:cNvPicPr>
            <a:picLocks noChangeAspect="1"/>
          </p:cNvPicPr>
          <p:nvPr/>
        </p:nvPicPr>
        <p:blipFill>
          <a:blip r:embed="rId3"/>
          <a:stretch>
            <a:fillRect/>
          </a:stretch>
        </p:blipFill>
        <p:spPr>
          <a:xfrm>
            <a:off x="991980" y="4138088"/>
            <a:ext cx="6363561" cy="1489318"/>
          </a:xfrm>
          <a:prstGeom prst="rect">
            <a:avLst/>
          </a:prstGeom>
        </p:spPr>
      </p:pic>
    </p:spTree>
    <p:extLst>
      <p:ext uri="{BB962C8B-B14F-4D97-AF65-F5344CB8AC3E}">
        <p14:creationId xmlns:p14="http://schemas.microsoft.com/office/powerpoint/2010/main" val="2563550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 name="Rectangle 6">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תיבת טקסט 2">
            <a:extLst>
              <a:ext uri="{FF2B5EF4-FFF2-40B4-BE49-F238E27FC236}">
                <a16:creationId xmlns:a16="http://schemas.microsoft.com/office/drawing/2014/main" id="{85A097D5-64CE-49D6-AD36-DDD7B1C309F2}"/>
              </a:ext>
            </a:extLst>
          </p:cNvPr>
          <p:cNvSpPr txBox="1"/>
          <p:nvPr/>
        </p:nvSpPr>
        <p:spPr>
          <a:xfrm>
            <a:off x="253253" y="381598"/>
            <a:ext cx="9646023" cy="7294305"/>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pPr marL="285750" indent="-285750" algn="l" rtl="0">
              <a:buFont typeface="Arial"/>
              <a:buChar char="•"/>
            </a:pPr>
            <a:r>
              <a:rPr lang="he-IL" dirty="0" err="1">
                <a:solidFill>
                  <a:schemeClr val="bg1"/>
                </a:solidFill>
                <a:cs typeface="Arial"/>
              </a:rPr>
              <a:t>Filling</a:t>
            </a:r>
            <a:r>
              <a:rPr lang="he-IL" dirty="0">
                <a:solidFill>
                  <a:schemeClr val="bg1"/>
                </a:solidFill>
                <a:cs typeface="Arial"/>
              </a:rPr>
              <a:t> </a:t>
            </a:r>
            <a:r>
              <a:rPr lang="he-IL" dirty="0" err="1">
                <a:solidFill>
                  <a:schemeClr val="bg1"/>
                </a:solidFill>
                <a:cs typeface="Arial"/>
              </a:rPr>
              <a:t>all</a:t>
            </a:r>
            <a:r>
              <a:rPr lang="he-IL" dirty="0">
                <a:solidFill>
                  <a:schemeClr val="bg1"/>
                </a:solidFill>
                <a:cs typeface="Arial"/>
              </a:rPr>
              <a:t> </a:t>
            </a:r>
            <a:r>
              <a:rPr lang="he-IL" dirty="0" err="1">
                <a:solidFill>
                  <a:schemeClr val="bg1"/>
                </a:solidFill>
                <a:cs typeface="Arial"/>
              </a:rPr>
              <a:t>the</a:t>
            </a:r>
            <a:r>
              <a:rPr lang="he-IL" dirty="0">
                <a:solidFill>
                  <a:schemeClr val="bg1"/>
                </a:solidFill>
                <a:cs typeface="Arial"/>
              </a:rPr>
              <a:t> </a:t>
            </a:r>
            <a:r>
              <a:rPr lang="he-IL" dirty="0" err="1">
                <a:solidFill>
                  <a:schemeClr val="bg1"/>
                </a:solidFill>
                <a:cs typeface="Arial"/>
              </a:rPr>
              <a:t>cells</a:t>
            </a:r>
            <a:r>
              <a:rPr lang="he-IL" dirty="0">
                <a:solidFill>
                  <a:schemeClr val="bg1"/>
                </a:solidFill>
                <a:cs typeface="Arial"/>
              </a:rPr>
              <a:t> </a:t>
            </a:r>
            <a:r>
              <a:rPr lang="he-IL" dirty="0" err="1">
                <a:solidFill>
                  <a:schemeClr val="bg1"/>
                </a:solidFill>
                <a:cs typeface="Arial"/>
              </a:rPr>
              <a:t>with</a:t>
            </a:r>
            <a:r>
              <a:rPr lang="he-IL" dirty="0">
                <a:solidFill>
                  <a:schemeClr val="bg1"/>
                </a:solidFill>
                <a:cs typeface="Arial"/>
              </a:rPr>
              <a:t> </a:t>
            </a:r>
            <a:r>
              <a:rPr lang="he-IL" dirty="0" err="1">
                <a:solidFill>
                  <a:schemeClr val="bg1"/>
                </a:solidFill>
                <a:cs typeface="Arial"/>
              </a:rPr>
              <a:t>Nan</a:t>
            </a:r>
            <a:r>
              <a:rPr lang="he-IL" dirty="0">
                <a:solidFill>
                  <a:schemeClr val="bg1"/>
                </a:solidFill>
                <a:cs typeface="Arial"/>
              </a:rPr>
              <a:t> </a:t>
            </a:r>
            <a:r>
              <a:rPr lang="he-IL" dirty="0" err="1">
                <a:solidFill>
                  <a:schemeClr val="bg1"/>
                </a:solidFill>
                <a:cs typeface="Arial"/>
              </a:rPr>
              <a:t>by</a:t>
            </a:r>
            <a:r>
              <a:rPr lang="he-IL" dirty="0">
                <a:solidFill>
                  <a:schemeClr val="bg1"/>
                </a:solidFill>
                <a:cs typeface="Arial"/>
              </a:rPr>
              <a:t> </a:t>
            </a:r>
            <a:r>
              <a:rPr lang="he-IL" dirty="0" err="1">
                <a:solidFill>
                  <a:schemeClr val="bg1"/>
                </a:solidFill>
                <a:cs typeface="Arial"/>
              </a:rPr>
              <a:t>the</a:t>
            </a:r>
            <a:r>
              <a:rPr lang="he-IL" dirty="0">
                <a:solidFill>
                  <a:schemeClr val="bg1"/>
                </a:solidFill>
                <a:cs typeface="Arial"/>
              </a:rPr>
              <a:t> </a:t>
            </a:r>
            <a:r>
              <a:rPr lang="he-IL" dirty="0" err="1">
                <a:solidFill>
                  <a:schemeClr val="bg1"/>
                </a:solidFill>
                <a:cs typeface="Arial"/>
              </a:rPr>
              <a:t>median</a:t>
            </a:r>
            <a:r>
              <a:rPr lang="he-IL" dirty="0">
                <a:solidFill>
                  <a:schemeClr val="bg1"/>
                </a:solidFill>
                <a:cs typeface="Arial"/>
              </a:rPr>
              <a:t> </a:t>
            </a:r>
            <a:r>
              <a:rPr lang="he-IL" dirty="0" err="1">
                <a:solidFill>
                  <a:schemeClr val="bg1"/>
                </a:solidFill>
                <a:cs typeface="Arial"/>
              </a:rPr>
              <a:t>of</a:t>
            </a:r>
            <a:r>
              <a:rPr lang="he-IL" dirty="0">
                <a:solidFill>
                  <a:schemeClr val="bg1"/>
                </a:solidFill>
                <a:cs typeface="Arial"/>
              </a:rPr>
              <a:t> </a:t>
            </a:r>
            <a:r>
              <a:rPr lang="he-IL" dirty="0" err="1">
                <a:solidFill>
                  <a:schemeClr val="bg1"/>
                </a:solidFill>
                <a:cs typeface="Arial"/>
              </a:rPr>
              <a:t>specific</a:t>
            </a:r>
            <a:r>
              <a:rPr lang="he-IL" dirty="0">
                <a:solidFill>
                  <a:schemeClr val="bg1"/>
                </a:solidFill>
                <a:cs typeface="Arial"/>
              </a:rPr>
              <a:t> </a:t>
            </a:r>
            <a:r>
              <a:rPr lang="he-IL" dirty="0" err="1">
                <a:solidFill>
                  <a:schemeClr val="bg1"/>
                </a:solidFill>
                <a:cs typeface="Arial"/>
              </a:rPr>
              <a:t>columns</a:t>
            </a:r>
            <a:r>
              <a:rPr lang="he-IL" dirty="0">
                <a:solidFill>
                  <a:schemeClr val="bg1"/>
                </a:solidFill>
                <a:cs typeface="Arial"/>
              </a:rPr>
              <a:t>:</a:t>
            </a:r>
            <a:endParaRPr lang="he-IL"/>
          </a:p>
          <a:p>
            <a:pPr marL="285750" indent="-285750" algn="l" rtl="0">
              <a:buFont typeface="Arial"/>
              <a:buChar char="•"/>
            </a:pPr>
            <a:endParaRPr lang="he-IL" dirty="0">
              <a:solidFill>
                <a:schemeClr val="bg1"/>
              </a:solidFill>
              <a:cs typeface="Arial"/>
            </a:endParaRPr>
          </a:p>
          <a:p>
            <a:pPr algn="l" rtl="0"/>
            <a:endParaRPr lang="he-IL" dirty="0">
              <a:solidFill>
                <a:schemeClr val="bg1"/>
              </a:solidFill>
              <a:cs typeface="Arial"/>
            </a:endParaRPr>
          </a:p>
          <a:p>
            <a:pPr marL="285750" indent="-285750" algn="l" rtl="0">
              <a:buFont typeface="Arial"/>
              <a:buChar char="•"/>
            </a:pPr>
            <a:endParaRPr lang="he-IL" dirty="0">
              <a:solidFill>
                <a:schemeClr val="bg1"/>
              </a:solidFill>
              <a:cs typeface="Arial"/>
            </a:endParaRPr>
          </a:p>
          <a:p>
            <a:pPr marL="285750" indent="-285750" algn="l" rtl="0">
              <a:buFont typeface="Arial"/>
              <a:buChar char="•"/>
            </a:pPr>
            <a:endParaRPr lang="he-IL" dirty="0">
              <a:solidFill>
                <a:schemeClr val="bg1"/>
              </a:solidFill>
              <a:cs typeface="Arial"/>
            </a:endParaRPr>
          </a:p>
          <a:p>
            <a:pPr marL="285750" indent="-285750" algn="l" rtl="0">
              <a:buFont typeface="Arial"/>
              <a:buChar char="•"/>
            </a:pPr>
            <a:r>
              <a:rPr lang="he-IL" dirty="0" err="1">
                <a:solidFill>
                  <a:schemeClr val="bg1"/>
                </a:solidFill>
                <a:cs typeface="Arial"/>
              </a:rPr>
              <a:t>Dividing</a:t>
            </a:r>
            <a:r>
              <a:rPr lang="he-IL" dirty="0">
                <a:solidFill>
                  <a:schemeClr val="bg1"/>
                </a:solidFill>
                <a:cs typeface="Arial"/>
              </a:rPr>
              <a:t> </a:t>
            </a:r>
            <a:r>
              <a:rPr lang="he-IL" dirty="0" err="1">
                <a:solidFill>
                  <a:schemeClr val="bg1"/>
                </a:solidFill>
                <a:cs typeface="Arial"/>
              </a:rPr>
              <a:t>all</a:t>
            </a:r>
            <a:r>
              <a:rPr lang="he-IL" dirty="0">
                <a:solidFill>
                  <a:schemeClr val="bg1"/>
                </a:solidFill>
                <a:cs typeface="Arial"/>
              </a:rPr>
              <a:t> </a:t>
            </a:r>
            <a:r>
              <a:rPr lang="he-IL" dirty="0" err="1">
                <a:solidFill>
                  <a:schemeClr val="bg1"/>
                </a:solidFill>
                <a:cs typeface="Arial"/>
              </a:rPr>
              <a:t>the</a:t>
            </a:r>
            <a:r>
              <a:rPr lang="he-IL" dirty="0">
                <a:solidFill>
                  <a:schemeClr val="bg1"/>
                </a:solidFill>
                <a:cs typeface="Arial"/>
              </a:rPr>
              <a:t> </a:t>
            </a:r>
            <a:r>
              <a:rPr lang="he-IL" dirty="0" err="1">
                <a:solidFill>
                  <a:schemeClr val="bg1"/>
                </a:solidFill>
                <a:cs typeface="Arial"/>
              </a:rPr>
              <a:t>columns</a:t>
            </a:r>
            <a:r>
              <a:rPr lang="he-IL" dirty="0">
                <a:solidFill>
                  <a:schemeClr val="bg1"/>
                </a:solidFill>
                <a:cs typeface="Arial"/>
              </a:rPr>
              <a:t> </a:t>
            </a:r>
            <a:r>
              <a:rPr lang="he-IL" dirty="0" err="1">
                <a:solidFill>
                  <a:schemeClr val="bg1"/>
                </a:solidFill>
                <a:cs typeface="Arial"/>
              </a:rPr>
              <a:t>that</a:t>
            </a:r>
            <a:r>
              <a:rPr lang="he-IL" dirty="0">
                <a:solidFill>
                  <a:schemeClr val="bg1"/>
                </a:solidFill>
                <a:cs typeface="Arial"/>
              </a:rPr>
              <a:t> </a:t>
            </a:r>
            <a:r>
              <a:rPr lang="he-IL" dirty="0" err="1">
                <a:solidFill>
                  <a:schemeClr val="bg1"/>
                </a:solidFill>
                <a:cs typeface="Arial"/>
              </a:rPr>
              <a:t>were</a:t>
            </a:r>
            <a:r>
              <a:rPr lang="he-IL" dirty="0">
                <a:solidFill>
                  <a:schemeClr val="bg1"/>
                </a:solidFill>
                <a:cs typeface="Arial"/>
              </a:rPr>
              <a:t> </a:t>
            </a:r>
            <a:r>
              <a:rPr lang="he-IL" dirty="0" err="1">
                <a:solidFill>
                  <a:schemeClr val="bg1"/>
                </a:solidFill>
                <a:cs typeface="Arial"/>
              </a:rPr>
              <a:t>presented</a:t>
            </a:r>
            <a:r>
              <a:rPr lang="he-IL" dirty="0">
                <a:solidFill>
                  <a:schemeClr val="bg1"/>
                </a:solidFill>
                <a:cs typeface="Arial"/>
              </a:rPr>
              <a:t> </a:t>
            </a:r>
            <a:r>
              <a:rPr lang="he-IL" dirty="0" err="1">
                <a:solidFill>
                  <a:schemeClr val="bg1"/>
                </a:solidFill>
                <a:cs typeface="Arial"/>
              </a:rPr>
              <a:t>with</a:t>
            </a:r>
            <a:r>
              <a:rPr lang="he-IL" dirty="0">
                <a:solidFill>
                  <a:schemeClr val="bg1"/>
                </a:solidFill>
                <a:cs typeface="Arial"/>
              </a:rPr>
              <a:t> </a:t>
            </a:r>
            <a:r>
              <a:rPr lang="he-IL" dirty="0" err="1">
                <a:solidFill>
                  <a:schemeClr val="bg1"/>
                </a:solidFill>
                <a:cs typeface="Arial"/>
              </a:rPr>
              <a:t>percent</a:t>
            </a:r>
            <a:r>
              <a:rPr lang="he-IL" dirty="0">
                <a:solidFill>
                  <a:schemeClr val="bg1"/>
                </a:solidFill>
                <a:cs typeface="Arial"/>
              </a:rPr>
              <a:t> </a:t>
            </a:r>
            <a:r>
              <a:rPr lang="he-IL" dirty="0" err="1">
                <a:solidFill>
                  <a:schemeClr val="bg1"/>
                </a:solidFill>
                <a:cs typeface="Arial"/>
              </a:rPr>
              <a:t>sign</a:t>
            </a:r>
            <a:r>
              <a:rPr lang="he-IL" dirty="0">
                <a:solidFill>
                  <a:schemeClr val="bg1"/>
                </a:solidFill>
                <a:cs typeface="Arial"/>
              </a:rPr>
              <a:t> </a:t>
            </a:r>
            <a:r>
              <a:rPr lang="he-IL" dirty="0" err="1">
                <a:solidFill>
                  <a:schemeClr val="bg1"/>
                </a:solidFill>
                <a:cs typeface="Arial"/>
              </a:rPr>
              <a:t>by</a:t>
            </a:r>
            <a:r>
              <a:rPr lang="he-IL" dirty="0">
                <a:solidFill>
                  <a:schemeClr val="bg1"/>
                </a:solidFill>
                <a:cs typeface="Arial"/>
              </a:rPr>
              <a:t> 100</a:t>
            </a:r>
          </a:p>
          <a:p>
            <a:pPr marL="285750" indent="-285750" algn="l" rtl="0">
              <a:buFont typeface="Arial"/>
              <a:buChar char="•"/>
            </a:pPr>
            <a:endParaRPr lang="he-IL" dirty="0">
              <a:solidFill>
                <a:schemeClr val="bg1"/>
              </a:solidFill>
              <a:cs typeface="Arial"/>
            </a:endParaRPr>
          </a:p>
          <a:p>
            <a:pPr marL="285750" indent="-285750" algn="l" rtl="0">
              <a:buFont typeface="Arial"/>
              <a:buChar char="•"/>
            </a:pPr>
            <a:endParaRPr lang="he-IL" dirty="0">
              <a:solidFill>
                <a:schemeClr val="bg1"/>
              </a:solidFill>
              <a:cs typeface="Arial"/>
            </a:endParaRPr>
          </a:p>
          <a:p>
            <a:pPr marL="285750" indent="-285750" algn="l" rtl="0">
              <a:buFont typeface="Arial"/>
              <a:buChar char="•"/>
            </a:pPr>
            <a:endParaRPr lang="he-IL" dirty="0">
              <a:solidFill>
                <a:schemeClr val="bg1"/>
              </a:solidFill>
              <a:cs typeface="Arial"/>
            </a:endParaRPr>
          </a:p>
          <a:p>
            <a:pPr marL="285750" indent="-285750" algn="l" rtl="0">
              <a:buFont typeface="Arial"/>
              <a:buChar char="•"/>
            </a:pPr>
            <a:endParaRPr lang="he-IL" dirty="0">
              <a:solidFill>
                <a:schemeClr val="bg1"/>
              </a:solidFill>
              <a:cs typeface="Arial"/>
            </a:endParaRPr>
          </a:p>
          <a:p>
            <a:pPr marL="285750" indent="-285750" algn="l" rtl="0">
              <a:buFont typeface="Arial"/>
              <a:buChar char="•"/>
            </a:pPr>
            <a:endParaRPr lang="he-IL" dirty="0">
              <a:solidFill>
                <a:schemeClr val="bg1"/>
              </a:solidFill>
              <a:cs typeface="Arial"/>
            </a:endParaRPr>
          </a:p>
          <a:p>
            <a:pPr marL="285750" indent="-285750" algn="l" rtl="0">
              <a:buFont typeface="Arial"/>
              <a:buChar char="•"/>
            </a:pPr>
            <a:r>
              <a:rPr lang="he-IL" dirty="0" err="1">
                <a:solidFill>
                  <a:schemeClr val="bg1"/>
                </a:solidFill>
                <a:cs typeface="Arial"/>
              </a:rPr>
              <a:t>We</a:t>
            </a:r>
            <a:r>
              <a:rPr lang="he-IL" dirty="0">
                <a:solidFill>
                  <a:schemeClr val="bg1"/>
                </a:solidFill>
                <a:cs typeface="Arial"/>
              </a:rPr>
              <a:t> </a:t>
            </a:r>
            <a:r>
              <a:rPr lang="he-IL" dirty="0" err="1">
                <a:solidFill>
                  <a:schemeClr val="bg1"/>
                </a:solidFill>
                <a:cs typeface="Arial"/>
              </a:rPr>
              <a:t>removed</a:t>
            </a:r>
            <a:r>
              <a:rPr lang="he-IL" dirty="0">
                <a:solidFill>
                  <a:schemeClr val="bg1"/>
                </a:solidFill>
                <a:cs typeface="Arial"/>
              </a:rPr>
              <a:t> </a:t>
            </a:r>
            <a:r>
              <a:rPr lang="he-IL" dirty="0" err="1">
                <a:solidFill>
                  <a:schemeClr val="bg1"/>
                </a:solidFill>
                <a:cs typeface="Arial"/>
              </a:rPr>
              <a:t>all</a:t>
            </a:r>
            <a:r>
              <a:rPr lang="he-IL" dirty="0">
                <a:solidFill>
                  <a:schemeClr val="bg1"/>
                </a:solidFill>
                <a:cs typeface="Arial"/>
              </a:rPr>
              <a:t> </a:t>
            </a:r>
            <a:r>
              <a:rPr lang="he-IL" dirty="0" err="1">
                <a:solidFill>
                  <a:schemeClr val="bg1"/>
                </a:solidFill>
                <a:cs typeface="Arial"/>
              </a:rPr>
              <a:t>the</a:t>
            </a:r>
            <a:r>
              <a:rPr lang="he-IL" dirty="0">
                <a:solidFill>
                  <a:schemeClr val="bg1"/>
                </a:solidFill>
                <a:cs typeface="Arial"/>
              </a:rPr>
              <a:t> </a:t>
            </a:r>
            <a:r>
              <a:rPr lang="he-IL" dirty="0" err="1">
                <a:solidFill>
                  <a:schemeClr val="bg1"/>
                </a:solidFill>
                <a:cs typeface="Arial"/>
              </a:rPr>
              <a:t>rows</a:t>
            </a:r>
            <a:r>
              <a:rPr lang="he-IL" dirty="0">
                <a:solidFill>
                  <a:schemeClr val="bg1"/>
                </a:solidFill>
                <a:cs typeface="Arial"/>
              </a:rPr>
              <a:t> </a:t>
            </a:r>
            <a:r>
              <a:rPr lang="he-IL" dirty="0" err="1">
                <a:solidFill>
                  <a:schemeClr val="bg1"/>
                </a:solidFill>
                <a:cs typeface="Arial"/>
              </a:rPr>
              <a:t>that</a:t>
            </a:r>
            <a:r>
              <a:rPr lang="he-IL" dirty="0">
                <a:solidFill>
                  <a:schemeClr val="bg1"/>
                </a:solidFill>
                <a:cs typeface="Arial"/>
              </a:rPr>
              <a:t> </a:t>
            </a:r>
            <a:r>
              <a:rPr lang="he-IL" dirty="0" err="1">
                <a:solidFill>
                  <a:schemeClr val="bg1"/>
                </a:solidFill>
                <a:cs typeface="Arial"/>
              </a:rPr>
              <a:t>all</a:t>
            </a:r>
            <a:r>
              <a:rPr lang="he-IL" dirty="0">
                <a:solidFill>
                  <a:schemeClr val="bg1"/>
                </a:solidFill>
                <a:cs typeface="Arial"/>
              </a:rPr>
              <a:t> </a:t>
            </a:r>
            <a:r>
              <a:rPr lang="he-IL" dirty="0" err="1">
                <a:solidFill>
                  <a:schemeClr val="bg1"/>
                </a:solidFill>
                <a:cs typeface="Arial"/>
              </a:rPr>
              <a:t>of</a:t>
            </a:r>
            <a:r>
              <a:rPr lang="he-IL" dirty="0">
                <a:solidFill>
                  <a:schemeClr val="bg1"/>
                </a:solidFill>
                <a:cs typeface="Arial"/>
              </a:rPr>
              <a:t> </a:t>
            </a:r>
            <a:r>
              <a:rPr lang="he-IL" dirty="0" err="1">
                <a:solidFill>
                  <a:schemeClr val="bg1"/>
                </a:solidFill>
                <a:cs typeface="Arial"/>
              </a:rPr>
              <a:t>them</a:t>
            </a:r>
            <a:r>
              <a:rPr lang="he-IL" dirty="0">
                <a:solidFill>
                  <a:schemeClr val="bg1"/>
                </a:solidFill>
                <a:cs typeface="Arial"/>
              </a:rPr>
              <a:t> </a:t>
            </a:r>
            <a:r>
              <a:rPr lang="he-IL" dirty="0" err="1">
                <a:solidFill>
                  <a:schemeClr val="bg1"/>
                </a:solidFill>
                <a:cs typeface="Arial"/>
              </a:rPr>
              <a:t>contained</a:t>
            </a:r>
            <a:r>
              <a:rPr lang="he-IL" dirty="0">
                <a:solidFill>
                  <a:schemeClr val="bg1"/>
                </a:solidFill>
                <a:cs typeface="Arial"/>
              </a:rPr>
              <a:t> '</a:t>
            </a:r>
            <a:r>
              <a:rPr lang="he-IL" dirty="0" err="1">
                <a:solidFill>
                  <a:schemeClr val="bg1"/>
                </a:solidFill>
                <a:cs typeface="Arial"/>
              </a:rPr>
              <a:t>Nan</a:t>
            </a:r>
            <a:r>
              <a:rPr lang="he-IL" dirty="0">
                <a:solidFill>
                  <a:schemeClr val="bg1"/>
                </a:solidFill>
                <a:cs typeface="Arial"/>
              </a:rPr>
              <a:t>'</a:t>
            </a:r>
          </a:p>
          <a:p>
            <a:pPr marL="285750" indent="-285750" algn="l" rtl="0">
              <a:buFont typeface="Arial"/>
              <a:buChar char="•"/>
            </a:pPr>
            <a:endParaRPr lang="he-IL" dirty="0">
              <a:solidFill>
                <a:schemeClr val="bg1"/>
              </a:solidFill>
              <a:cs typeface="Arial"/>
            </a:endParaRPr>
          </a:p>
          <a:p>
            <a:pPr marL="285750" indent="-285750" algn="l" rtl="0">
              <a:buFont typeface="Arial"/>
              <a:buChar char="•"/>
            </a:pPr>
            <a:endParaRPr lang="he-IL" dirty="0">
              <a:solidFill>
                <a:schemeClr val="bg1"/>
              </a:solidFill>
              <a:cs typeface="Arial"/>
            </a:endParaRPr>
          </a:p>
          <a:p>
            <a:pPr marL="285750" indent="-285750" algn="l" rtl="0">
              <a:buFont typeface="Arial"/>
              <a:buChar char="•"/>
            </a:pPr>
            <a:endParaRPr lang="he-IL" dirty="0">
              <a:solidFill>
                <a:schemeClr val="bg1"/>
              </a:solidFill>
              <a:cs typeface="Arial"/>
            </a:endParaRPr>
          </a:p>
          <a:p>
            <a:pPr marL="285750" indent="-285750" algn="l" rtl="0">
              <a:buFont typeface="Arial"/>
              <a:buChar char="•"/>
            </a:pPr>
            <a:endParaRPr lang="he-IL" dirty="0">
              <a:solidFill>
                <a:schemeClr val="bg1"/>
              </a:solidFill>
              <a:cs typeface="Arial"/>
            </a:endParaRPr>
          </a:p>
          <a:p>
            <a:pPr marL="285750" indent="-285750" algn="l" rtl="0">
              <a:buFont typeface="Arial"/>
              <a:buChar char="•"/>
            </a:pPr>
            <a:r>
              <a:rPr lang="he-IL" dirty="0" err="1">
                <a:solidFill>
                  <a:schemeClr val="bg1"/>
                </a:solidFill>
                <a:ea typeface="+mn-lt"/>
                <a:cs typeface="+mn-lt"/>
              </a:rPr>
              <a:t>We</a:t>
            </a:r>
            <a:r>
              <a:rPr lang="he-IL" dirty="0">
                <a:solidFill>
                  <a:schemeClr val="bg1"/>
                </a:solidFill>
                <a:ea typeface="+mn-lt"/>
                <a:cs typeface="+mn-lt"/>
              </a:rPr>
              <a:t> </a:t>
            </a:r>
            <a:r>
              <a:rPr lang="he-IL" dirty="0" err="1">
                <a:solidFill>
                  <a:schemeClr val="bg1"/>
                </a:solidFill>
                <a:ea typeface="+mn-lt"/>
                <a:cs typeface="+mn-lt"/>
              </a:rPr>
              <a:t>have</a:t>
            </a:r>
            <a:r>
              <a:rPr lang="he-IL" dirty="0">
                <a:solidFill>
                  <a:schemeClr val="bg1"/>
                </a:solidFill>
                <a:ea typeface="+mn-lt"/>
                <a:cs typeface="+mn-lt"/>
              </a:rPr>
              <a:t> </a:t>
            </a:r>
            <a:r>
              <a:rPr lang="he-IL" dirty="0" err="1">
                <a:solidFill>
                  <a:schemeClr val="bg1"/>
                </a:solidFill>
                <a:ea typeface="+mn-lt"/>
                <a:cs typeface="+mn-lt"/>
              </a:rPr>
              <a:t>added</a:t>
            </a:r>
            <a:r>
              <a:rPr lang="he-IL" dirty="0">
                <a:solidFill>
                  <a:schemeClr val="bg1"/>
                </a:solidFill>
                <a:ea typeface="+mn-lt"/>
                <a:cs typeface="+mn-lt"/>
              </a:rPr>
              <a:t> a </a:t>
            </a:r>
            <a:r>
              <a:rPr lang="he-IL" dirty="0" err="1">
                <a:solidFill>
                  <a:schemeClr val="bg1"/>
                </a:solidFill>
                <a:ea typeface="+mn-lt"/>
                <a:cs typeface="+mn-lt"/>
              </a:rPr>
              <a:t>new</a:t>
            </a:r>
            <a:r>
              <a:rPr lang="he-IL" dirty="0">
                <a:solidFill>
                  <a:schemeClr val="bg1"/>
                </a:solidFill>
                <a:ea typeface="+mn-lt"/>
                <a:cs typeface="+mn-lt"/>
              </a:rPr>
              <a:t> </a:t>
            </a:r>
            <a:r>
              <a:rPr lang="he-IL" dirty="0" err="1">
                <a:solidFill>
                  <a:schemeClr val="bg1"/>
                </a:solidFill>
                <a:ea typeface="+mn-lt"/>
                <a:cs typeface="+mn-lt"/>
              </a:rPr>
              <a:t>column</a:t>
            </a:r>
            <a:r>
              <a:rPr lang="he-IL" dirty="0">
                <a:solidFill>
                  <a:schemeClr val="bg1"/>
                </a:solidFill>
                <a:ea typeface="+mn-lt"/>
                <a:cs typeface="+mn-lt"/>
              </a:rPr>
              <a:t> </a:t>
            </a:r>
            <a:r>
              <a:rPr lang="he-IL" dirty="0" err="1">
                <a:solidFill>
                  <a:schemeClr val="bg1"/>
                </a:solidFill>
                <a:ea typeface="+mn-lt"/>
                <a:cs typeface="+mn-lt"/>
              </a:rPr>
              <a:t>to</a:t>
            </a:r>
            <a:r>
              <a:rPr lang="he-IL" dirty="0">
                <a:solidFill>
                  <a:schemeClr val="bg1"/>
                </a:solidFill>
                <a:ea typeface="+mn-lt"/>
                <a:cs typeface="+mn-lt"/>
              </a:rPr>
              <a:t> </a:t>
            </a:r>
            <a:r>
              <a:rPr lang="he-IL" dirty="0" err="1">
                <a:solidFill>
                  <a:schemeClr val="bg1"/>
                </a:solidFill>
                <a:ea typeface="+mn-lt"/>
                <a:cs typeface="+mn-lt"/>
              </a:rPr>
              <a:t>the</a:t>
            </a:r>
            <a:r>
              <a:rPr lang="he-IL" dirty="0">
                <a:solidFill>
                  <a:schemeClr val="bg1"/>
                </a:solidFill>
                <a:ea typeface="+mn-lt"/>
                <a:cs typeface="+mn-lt"/>
              </a:rPr>
              <a:t> </a:t>
            </a:r>
            <a:r>
              <a:rPr lang="he-IL" dirty="0" err="1">
                <a:solidFill>
                  <a:schemeClr val="bg1"/>
                </a:solidFill>
                <a:ea typeface="+mn-lt"/>
                <a:cs typeface="+mn-lt"/>
              </a:rPr>
              <a:t>dataframe</a:t>
            </a:r>
            <a:r>
              <a:rPr lang="he-IL" dirty="0">
                <a:solidFill>
                  <a:schemeClr val="bg1"/>
                </a:solidFill>
                <a:ea typeface="+mn-lt"/>
                <a:cs typeface="+mn-lt"/>
              </a:rPr>
              <a:t> </a:t>
            </a:r>
            <a:r>
              <a:rPr lang="he-IL" dirty="0" err="1">
                <a:solidFill>
                  <a:schemeClr val="bg1"/>
                </a:solidFill>
                <a:ea typeface="+mn-lt"/>
                <a:cs typeface="+mn-lt"/>
              </a:rPr>
              <a:t>to</a:t>
            </a:r>
            <a:r>
              <a:rPr lang="he-IL" dirty="0">
                <a:solidFill>
                  <a:schemeClr val="bg1"/>
                </a:solidFill>
                <a:ea typeface="+mn-lt"/>
                <a:cs typeface="+mn-lt"/>
              </a:rPr>
              <a:t> </a:t>
            </a:r>
            <a:r>
              <a:rPr lang="he-IL" dirty="0" err="1">
                <a:solidFill>
                  <a:schemeClr val="bg1"/>
                </a:solidFill>
                <a:ea typeface="+mn-lt"/>
                <a:cs typeface="+mn-lt"/>
              </a:rPr>
              <a:t>indicate</a:t>
            </a:r>
            <a:r>
              <a:rPr lang="he-IL" dirty="0">
                <a:solidFill>
                  <a:schemeClr val="bg1"/>
                </a:solidFill>
                <a:ea typeface="+mn-lt"/>
                <a:cs typeface="+mn-lt"/>
              </a:rPr>
              <a:t> </a:t>
            </a:r>
            <a:r>
              <a:rPr lang="he-IL" dirty="0" err="1">
                <a:solidFill>
                  <a:schemeClr val="bg1"/>
                </a:solidFill>
                <a:ea typeface="+mn-lt"/>
                <a:cs typeface="+mn-lt"/>
              </a:rPr>
              <a:t>what</a:t>
            </a:r>
            <a:r>
              <a:rPr lang="he-IL" dirty="0">
                <a:solidFill>
                  <a:schemeClr val="bg1"/>
                </a:solidFill>
                <a:ea typeface="+mn-lt"/>
                <a:cs typeface="+mn-lt"/>
              </a:rPr>
              <a:t> </a:t>
            </a:r>
            <a:r>
              <a:rPr lang="he-IL" dirty="0" err="1">
                <a:solidFill>
                  <a:schemeClr val="bg1"/>
                </a:solidFill>
                <a:ea typeface="+mn-lt"/>
                <a:cs typeface="+mn-lt"/>
              </a:rPr>
              <a:t>are</a:t>
            </a:r>
            <a:r>
              <a:rPr lang="he-IL" dirty="0">
                <a:solidFill>
                  <a:schemeClr val="bg1"/>
                </a:solidFill>
                <a:ea typeface="+mn-lt"/>
                <a:cs typeface="+mn-lt"/>
              </a:rPr>
              <a:t> </a:t>
            </a:r>
            <a:r>
              <a:rPr lang="he-IL" dirty="0" err="1">
                <a:solidFill>
                  <a:schemeClr val="bg1"/>
                </a:solidFill>
                <a:ea typeface="+mn-lt"/>
                <a:cs typeface="+mn-lt"/>
              </a:rPr>
              <a:t>the</a:t>
            </a:r>
            <a:r>
              <a:rPr lang="he-IL" dirty="0">
                <a:solidFill>
                  <a:schemeClr val="bg1"/>
                </a:solidFill>
                <a:ea typeface="+mn-lt"/>
                <a:cs typeface="+mn-lt"/>
              </a:rPr>
              <a:t> </a:t>
            </a:r>
            <a:r>
              <a:rPr lang="he-IL" dirty="0" err="1">
                <a:solidFill>
                  <a:schemeClr val="bg1"/>
                </a:solidFill>
                <a:ea typeface="+mn-lt"/>
                <a:cs typeface="+mn-lt"/>
              </a:rPr>
              <a:t>changes</a:t>
            </a:r>
            <a:r>
              <a:rPr lang="he-IL" dirty="0">
                <a:solidFill>
                  <a:schemeClr val="bg1"/>
                </a:solidFill>
                <a:ea typeface="+mn-lt"/>
                <a:cs typeface="+mn-lt"/>
              </a:rPr>
              <a:t> </a:t>
            </a:r>
            <a:r>
              <a:rPr lang="he-IL" dirty="0" err="1">
                <a:solidFill>
                  <a:schemeClr val="bg1"/>
                </a:solidFill>
                <a:ea typeface="+mn-lt"/>
                <a:cs typeface="+mn-lt"/>
              </a:rPr>
              <a:t>in</a:t>
            </a:r>
            <a:r>
              <a:rPr lang="he-IL" dirty="0">
                <a:solidFill>
                  <a:schemeClr val="bg1"/>
                </a:solidFill>
                <a:ea typeface="+mn-lt"/>
                <a:cs typeface="+mn-lt"/>
              </a:rPr>
              <a:t> </a:t>
            </a:r>
            <a:r>
              <a:rPr lang="he-IL" dirty="0" err="1">
                <a:solidFill>
                  <a:schemeClr val="bg1"/>
                </a:solidFill>
                <a:ea typeface="+mn-lt"/>
                <a:cs typeface="+mn-lt"/>
              </a:rPr>
              <a:t>the</a:t>
            </a:r>
            <a:r>
              <a:rPr lang="he-IL" dirty="0">
                <a:solidFill>
                  <a:schemeClr val="bg1"/>
                </a:solidFill>
                <a:ea typeface="+mn-lt"/>
                <a:cs typeface="+mn-lt"/>
              </a:rPr>
              <a:t> </a:t>
            </a:r>
            <a:r>
              <a:rPr lang="he-IL" dirty="0" err="1">
                <a:solidFill>
                  <a:schemeClr val="bg1"/>
                </a:solidFill>
                <a:ea typeface="+mn-lt"/>
                <a:cs typeface="+mn-lt"/>
              </a:rPr>
              <a:t>stock</a:t>
            </a:r>
            <a:r>
              <a:rPr lang="he-IL" dirty="0">
                <a:solidFill>
                  <a:schemeClr val="bg1"/>
                </a:solidFill>
                <a:ea typeface="+mn-lt"/>
                <a:cs typeface="+mn-lt"/>
              </a:rPr>
              <a:t> </a:t>
            </a:r>
            <a:r>
              <a:rPr lang="he-IL" dirty="0" err="1">
                <a:solidFill>
                  <a:schemeClr val="bg1"/>
                </a:solidFill>
                <a:ea typeface="+mn-lt"/>
                <a:cs typeface="+mn-lt"/>
              </a:rPr>
              <a:t>price</a:t>
            </a:r>
            <a:r>
              <a:rPr lang="he-IL" dirty="0">
                <a:solidFill>
                  <a:schemeClr val="bg1"/>
                </a:solidFill>
                <a:ea typeface="+mn-lt"/>
                <a:cs typeface="+mn-lt"/>
              </a:rPr>
              <a:t> </a:t>
            </a:r>
            <a:r>
              <a:rPr lang="he-IL" dirty="0" err="1">
                <a:solidFill>
                  <a:schemeClr val="bg1"/>
                </a:solidFill>
                <a:ea typeface="+mn-lt"/>
                <a:cs typeface="+mn-lt"/>
              </a:rPr>
              <a:t>compared</a:t>
            </a:r>
            <a:r>
              <a:rPr lang="he-IL" dirty="0">
                <a:solidFill>
                  <a:schemeClr val="bg1"/>
                </a:solidFill>
                <a:ea typeface="+mn-lt"/>
                <a:cs typeface="+mn-lt"/>
              </a:rPr>
              <a:t> </a:t>
            </a:r>
            <a:r>
              <a:rPr lang="he-IL" dirty="0" err="1">
                <a:solidFill>
                  <a:schemeClr val="bg1"/>
                </a:solidFill>
                <a:ea typeface="+mn-lt"/>
                <a:cs typeface="+mn-lt"/>
              </a:rPr>
              <a:t>to</a:t>
            </a:r>
            <a:r>
              <a:rPr lang="he-IL" dirty="0">
                <a:solidFill>
                  <a:schemeClr val="bg1"/>
                </a:solidFill>
                <a:ea typeface="+mn-lt"/>
                <a:cs typeface="+mn-lt"/>
              </a:rPr>
              <a:t> </a:t>
            </a:r>
            <a:r>
              <a:rPr lang="he-IL" dirty="0" err="1">
                <a:solidFill>
                  <a:schemeClr val="bg1"/>
                </a:solidFill>
                <a:ea typeface="+mn-lt"/>
                <a:cs typeface="+mn-lt"/>
              </a:rPr>
              <a:t>the</a:t>
            </a:r>
            <a:r>
              <a:rPr lang="he-IL" dirty="0">
                <a:solidFill>
                  <a:schemeClr val="bg1"/>
                </a:solidFill>
                <a:ea typeface="+mn-lt"/>
                <a:cs typeface="+mn-lt"/>
              </a:rPr>
              <a:t> </a:t>
            </a:r>
            <a:r>
              <a:rPr lang="he-IL" dirty="0" err="1">
                <a:solidFill>
                  <a:schemeClr val="bg1"/>
                </a:solidFill>
                <a:ea typeface="+mn-lt"/>
                <a:cs typeface="+mn-lt"/>
              </a:rPr>
              <a:t>average</a:t>
            </a:r>
            <a:r>
              <a:rPr lang="he-IL" dirty="0">
                <a:solidFill>
                  <a:schemeClr val="bg1"/>
                </a:solidFill>
                <a:ea typeface="+mn-lt"/>
                <a:cs typeface="+mn-lt"/>
              </a:rPr>
              <a:t> </a:t>
            </a:r>
            <a:r>
              <a:rPr lang="he-IL" dirty="0" err="1">
                <a:solidFill>
                  <a:schemeClr val="bg1"/>
                </a:solidFill>
                <a:ea typeface="+mn-lt"/>
                <a:cs typeface="+mn-lt"/>
              </a:rPr>
              <a:t>over</a:t>
            </a:r>
            <a:r>
              <a:rPr lang="he-IL" dirty="0">
                <a:solidFill>
                  <a:schemeClr val="bg1"/>
                </a:solidFill>
                <a:ea typeface="+mn-lt"/>
                <a:cs typeface="+mn-lt"/>
              </a:rPr>
              <a:t> </a:t>
            </a:r>
            <a:r>
              <a:rPr lang="he-IL" dirty="0" err="1">
                <a:solidFill>
                  <a:schemeClr val="bg1"/>
                </a:solidFill>
                <a:ea typeface="+mn-lt"/>
                <a:cs typeface="+mn-lt"/>
              </a:rPr>
              <a:t>the</a:t>
            </a:r>
            <a:r>
              <a:rPr lang="he-IL" dirty="0">
                <a:solidFill>
                  <a:schemeClr val="bg1"/>
                </a:solidFill>
                <a:ea typeface="+mn-lt"/>
                <a:cs typeface="+mn-lt"/>
              </a:rPr>
              <a:t> </a:t>
            </a:r>
            <a:r>
              <a:rPr lang="he-IL" dirty="0" err="1">
                <a:solidFill>
                  <a:schemeClr val="bg1"/>
                </a:solidFill>
                <a:ea typeface="+mn-lt"/>
                <a:cs typeface="+mn-lt"/>
              </a:rPr>
              <a:t>last</a:t>
            </a:r>
            <a:r>
              <a:rPr lang="he-IL" dirty="0">
                <a:solidFill>
                  <a:schemeClr val="bg1"/>
                </a:solidFill>
                <a:ea typeface="+mn-lt"/>
                <a:cs typeface="+mn-lt"/>
              </a:rPr>
              <a:t> 200 </a:t>
            </a:r>
            <a:r>
              <a:rPr lang="he-IL" dirty="0" err="1">
                <a:solidFill>
                  <a:schemeClr val="bg1"/>
                </a:solidFill>
                <a:ea typeface="+mn-lt"/>
                <a:cs typeface="+mn-lt"/>
              </a:rPr>
              <a:t>days</a:t>
            </a:r>
            <a:endParaRPr lang="he-IL" dirty="0" err="1">
              <a:solidFill>
                <a:schemeClr val="bg1"/>
              </a:solidFill>
              <a:ea typeface="+mn-lt"/>
              <a:cs typeface="Arial" panose="020B0604020202020204" pitchFamily="34" charset="0"/>
            </a:endParaRPr>
          </a:p>
          <a:p>
            <a:pPr marL="285750" indent="-285750" algn="l">
              <a:buFont typeface="Arial"/>
              <a:buChar char="•"/>
            </a:pPr>
            <a:endParaRPr lang="he-IL" dirty="0">
              <a:ea typeface="+mn-lt"/>
              <a:cs typeface="+mn-lt"/>
            </a:endParaRPr>
          </a:p>
          <a:p>
            <a:pPr marL="285750" indent="-285750" algn="l">
              <a:buFont typeface="Arial"/>
              <a:buChar char="•"/>
            </a:pPr>
            <a:r>
              <a:rPr lang="he-IL" dirty="0">
                <a:ea typeface="+mn-lt"/>
                <a:cs typeface="+mn-lt"/>
              </a:rPr>
              <a:t>.</a:t>
            </a:r>
            <a:endParaRPr lang="he-IL" dirty="0">
              <a:cs typeface="Arial"/>
            </a:endParaRPr>
          </a:p>
          <a:p>
            <a:pPr marL="285750" indent="-285750" algn="l" rtl="0">
              <a:buFont typeface="Arial"/>
              <a:buChar char="•"/>
            </a:pPr>
            <a:endParaRPr lang="he-IL" dirty="0">
              <a:solidFill>
                <a:schemeClr val="bg1"/>
              </a:solidFill>
              <a:cs typeface="Arial"/>
            </a:endParaRPr>
          </a:p>
          <a:p>
            <a:pPr marL="285750" indent="-285750" algn="l" rtl="0">
              <a:buFont typeface="Arial"/>
              <a:buChar char="•"/>
            </a:pPr>
            <a:endParaRPr lang="he-IL" dirty="0">
              <a:solidFill>
                <a:schemeClr val="bg1"/>
              </a:solidFill>
              <a:cs typeface="Arial"/>
            </a:endParaRPr>
          </a:p>
          <a:p>
            <a:pPr marL="285750" indent="-285750" algn="l" rtl="0">
              <a:buFont typeface="Arial"/>
              <a:buChar char="•"/>
            </a:pPr>
            <a:endParaRPr lang="he-IL" dirty="0">
              <a:solidFill>
                <a:schemeClr val="bg1"/>
              </a:solidFill>
              <a:cs typeface="Arial"/>
            </a:endParaRPr>
          </a:p>
          <a:p>
            <a:pPr marL="285750" indent="-285750" algn="l" rtl="0">
              <a:buFont typeface="Arial"/>
              <a:buChar char="•"/>
            </a:pPr>
            <a:endParaRPr lang="he-IL" dirty="0">
              <a:solidFill>
                <a:schemeClr val="bg1"/>
              </a:solidFill>
              <a:cs typeface="Arial"/>
            </a:endParaRPr>
          </a:p>
          <a:p>
            <a:pPr algn="l" rtl="0"/>
            <a:endParaRPr lang="he-IL" dirty="0">
              <a:solidFill>
                <a:schemeClr val="bg1"/>
              </a:solidFill>
              <a:cs typeface="Arial"/>
            </a:endParaRPr>
          </a:p>
        </p:txBody>
      </p:sp>
      <p:pic>
        <p:nvPicPr>
          <p:cNvPr id="8" name="תמונה 9" descr="תמונה שמכילה טקסט&#10;&#10;התיאור נוצר באופן אוטומטי">
            <a:extLst>
              <a:ext uri="{FF2B5EF4-FFF2-40B4-BE49-F238E27FC236}">
                <a16:creationId xmlns:a16="http://schemas.microsoft.com/office/drawing/2014/main" id="{0F24C853-F3B5-4DF2-B70C-563F770F01DD}"/>
              </a:ext>
            </a:extLst>
          </p:cNvPr>
          <p:cNvPicPr>
            <a:picLocks noChangeAspect="1"/>
          </p:cNvPicPr>
          <p:nvPr/>
        </p:nvPicPr>
        <p:blipFill>
          <a:blip r:embed="rId2"/>
          <a:stretch>
            <a:fillRect/>
          </a:stretch>
        </p:blipFill>
        <p:spPr>
          <a:xfrm>
            <a:off x="629472" y="824979"/>
            <a:ext cx="6396318" cy="705070"/>
          </a:xfrm>
          <a:prstGeom prst="rect">
            <a:avLst/>
          </a:prstGeom>
        </p:spPr>
      </p:pic>
      <p:pic>
        <p:nvPicPr>
          <p:cNvPr id="10" name="תמונה 11" descr="תמונה שמכילה טקסט&#10;&#10;התיאור נוצר באופן אוטומטי">
            <a:extLst>
              <a:ext uri="{FF2B5EF4-FFF2-40B4-BE49-F238E27FC236}">
                <a16:creationId xmlns:a16="http://schemas.microsoft.com/office/drawing/2014/main" id="{5A1BE3AD-84B9-4104-8C64-A714049DD5A4}"/>
              </a:ext>
            </a:extLst>
          </p:cNvPr>
          <p:cNvPicPr>
            <a:picLocks noChangeAspect="1"/>
          </p:cNvPicPr>
          <p:nvPr/>
        </p:nvPicPr>
        <p:blipFill>
          <a:blip r:embed="rId3"/>
          <a:stretch>
            <a:fillRect/>
          </a:stretch>
        </p:blipFill>
        <p:spPr>
          <a:xfrm>
            <a:off x="629471" y="2161423"/>
            <a:ext cx="4379260" cy="926737"/>
          </a:xfrm>
          <a:prstGeom prst="rect">
            <a:avLst/>
          </a:prstGeom>
        </p:spPr>
      </p:pic>
      <p:pic>
        <p:nvPicPr>
          <p:cNvPr id="12" name="תמונה 13" descr="תמונה שמכילה טקסט&#10;&#10;התיאור נוצר באופן אוטומטי">
            <a:extLst>
              <a:ext uri="{FF2B5EF4-FFF2-40B4-BE49-F238E27FC236}">
                <a16:creationId xmlns:a16="http://schemas.microsoft.com/office/drawing/2014/main" id="{FF463F37-F60A-436F-937D-E21E84B368CF}"/>
              </a:ext>
            </a:extLst>
          </p:cNvPr>
          <p:cNvPicPr>
            <a:picLocks noChangeAspect="1"/>
          </p:cNvPicPr>
          <p:nvPr/>
        </p:nvPicPr>
        <p:blipFill>
          <a:blip r:embed="rId4"/>
          <a:stretch>
            <a:fillRect/>
          </a:stretch>
        </p:blipFill>
        <p:spPr>
          <a:xfrm>
            <a:off x="629472" y="3786073"/>
            <a:ext cx="5253317" cy="774442"/>
          </a:xfrm>
          <a:prstGeom prst="rect">
            <a:avLst/>
          </a:prstGeom>
        </p:spPr>
      </p:pic>
      <p:pic>
        <p:nvPicPr>
          <p:cNvPr id="2" name="תמונה 4" descr="תמונה שמכילה טקסט&#10;&#10;התיאור נוצר באופן אוטומטי">
            <a:extLst>
              <a:ext uri="{FF2B5EF4-FFF2-40B4-BE49-F238E27FC236}">
                <a16:creationId xmlns:a16="http://schemas.microsoft.com/office/drawing/2014/main" id="{DB128761-9DB9-43F2-8745-D886355EB4BD}"/>
              </a:ext>
            </a:extLst>
          </p:cNvPr>
          <p:cNvPicPr>
            <a:picLocks noChangeAspect="1"/>
          </p:cNvPicPr>
          <p:nvPr/>
        </p:nvPicPr>
        <p:blipFill>
          <a:blip r:embed="rId5"/>
          <a:stretch>
            <a:fillRect/>
          </a:stretch>
        </p:blipFill>
        <p:spPr>
          <a:xfrm>
            <a:off x="629920" y="5444803"/>
            <a:ext cx="10718800" cy="692793"/>
          </a:xfrm>
          <a:prstGeom prst="rect">
            <a:avLst/>
          </a:prstGeom>
        </p:spPr>
      </p:pic>
    </p:spTree>
    <p:extLst>
      <p:ext uri="{BB962C8B-B14F-4D97-AF65-F5344CB8AC3E}">
        <p14:creationId xmlns:p14="http://schemas.microsoft.com/office/powerpoint/2010/main" val="67763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Digital business graph and charts">
            <a:extLst>
              <a:ext uri="{FF2B5EF4-FFF2-40B4-BE49-F238E27FC236}">
                <a16:creationId xmlns:a16="http://schemas.microsoft.com/office/drawing/2014/main" id="{2B7C0D32-9867-4DA6-998C-F584573BDD51}"/>
              </a:ext>
            </a:extLst>
          </p:cNvPr>
          <p:cNvPicPr>
            <a:picLocks noChangeAspect="1"/>
          </p:cNvPicPr>
          <p:nvPr/>
        </p:nvPicPr>
        <p:blipFill rotWithShape="1">
          <a:blip r:embed="rId2">
            <a:alphaModFix amt="50000"/>
          </a:blip>
          <a:srcRect l="14085" r="1048" b="1"/>
          <a:stretch/>
        </p:blipFill>
        <p:spPr>
          <a:xfrm>
            <a:off x="20" y="1"/>
            <a:ext cx="12191980" cy="6857999"/>
          </a:xfrm>
          <a:prstGeom prst="rect">
            <a:avLst/>
          </a:prstGeom>
        </p:spPr>
      </p:pic>
      <p:sp>
        <p:nvSpPr>
          <p:cNvPr id="2" name="כותרת 1">
            <a:extLst>
              <a:ext uri="{FF2B5EF4-FFF2-40B4-BE49-F238E27FC236}">
                <a16:creationId xmlns:a16="http://schemas.microsoft.com/office/drawing/2014/main" id="{E8AED5CC-6981-4CA7-AD41-64BE0D905DA3}"/>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b="1" dirty="0">
                <a:solidFill>
                  <a:srgbClr val="FFFFFF"/>
                </a:solidFill>
              </a:rPr>
              <a:t> Visualizations </a:t>
            </a:r>
            <a:endParaRPr lang="en-US" sz="6600" b="1" dirty="0">
              <a:solidFill>
                <a:srgbClr val="FFFFFF"/>
              </a:solidFill>
              <a:cs typeface="Calibri Light"/>
            </a:endParaRPr>
          </a:p>
        </p:txBody>
      </p:sp>
      <p:sp>
        <p:nvSpPr>
          <p:cNvPr id="44"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6693138"/>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 name="Rectangle 6">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תמונה 4">
            <a:extLst>
              <a:ext uri="{FF2B5EF4-FFF2-40B4-BE49-F238E27FC236}">
                <a16:creationId xmlns:a16="http://schemas.microsoft.com/office/drawing/2014/main" id="{1CE5F7A8-B405-4CF4-A753-7B66E98BDFDB}"/>
              </a:ext>
            </a:extLst>
          </p:cNvPr>
          <p:cNvPicPr>
            <a:picLocks noChangeAspect="1"/>
          </p:cNvPicPr>
          <p:nvPr/>
        </p:nvPicPr>
        <p:blipFill>
          <a:blip r:embed="rId2"/>
          <a:stretch>
            <a:fillRect/>
          </a:stretch>
        </p:blipFill>
        <p:spPr>
          <a:xfrm>
            <a:off x="1743512" y="983659"/>
            <a:ext cx="7811529" cy="5428430"/>
          </a:xfrm>
          <a:prstGeom prst="rect">
            <a:avLst/>
          </a:prstGeom>
        </p:spPr>
      </p:pic>
      <p:sp>
        <p:nvSpPr>
          <p:cNvPr id="6" name="תיבת טקסט 5">
            <a:extLst>
              <a:ext uri="{FF2B5EF4-FFF2-40B4-BE49-F238E27FC236}">
                <a16:creationId xmlns:a16="http://schemas.microsoft.com/office/drawing/2014/main" id="{B7E09444-8D92-4A94-B205-7BEAEAA26704}"/>
              </a:ext>
            </a:extLst>
          </p:cNvPr>
          <p:cNvSpPr txBox="1"/>
          <p:nvPr/>
        </p:nvSpPr>
        <p:spPr>
          <a:xfrm>
            <a:off x="2174552" y="308046"/>
            <a:ext cx="9547923" cy="369332"/>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pPr algn="l" rtl="0"/>
            <a:r>
              <a:rPr lang="he-IL" dirty="0" err="1">
                <a:solidFill>
                  <a:schemeClr val="bg1"/>
                </a:solidFill>
                <a:cs typeface="Arial"/>
              </a:rPr>
              <a:t>The</a:t>
            </a:r>
            <a:r>
              <a:rPr lang="he-IL" dirty="0">
                <a:solidFill>
                  <a:schemeClr val="bg1"/>
                </a:solidFill>
                <a:cs typeface="Arial"/>
              </a:rPr>
              <a:t> </a:t>
            </a:r>
            <a:r>
              <a:rPr lang="he-IL" dirty="0" err="1">
                <a:solidFill>
                  <a:schemeClr val="bg1"/>
                </a:solidFill>
                <a:cs typeface="Arial"/>
              </a:rPr>
              <a:t>general</a:t>
            </a:r>
            <a:r>
              <a:rPr lang="he-IL" dirty="0">
                <a:solidFill>
                  <a:schemeClr val="bg1"/>
                </a:solidFill>
                <a:cs typeface="Arial"/>
              </a:rPr>
              <a:t> </a:t>
            </a:r>
            <a:r>
              <a:rPr lang="he-IL" dirty="0" err="1">
                <a:solidFill>
                  <a:schemeClr val="bg1"/>
                </a:solidFill>
                <a:cs typeface="Arial"/>
              </a:rPr>
              <a:t>correlation</a:t>
            </a:r>
            <a:r>
              <a:rPr lang="he-IL" dirty="0">
                <a:solidFill>
                  <a:schemeClr val="bg1"/>
                </a:solidFill>
                <a:cs typeface="Arial"/>
              </a:rPr>
              <a:t> </a:t>
            </a:r>
            <a:r>
              <a:rPr lang="he-IL" dirty="0" err="1">
                <a:solidFill>
                  <a:schemeClr val="bg1"/>
                </a:solidFill>
                <a:cs typeface="Arial"/>
              </a:rPr>
              <a:t>between</a:t>
            </a:r>
            <a:r>
              <a:rPr lang="he-IL" dirty="0">
                <a:solidFill>
                  <a:schemeClr val="bg1"/>
                </a:solidFill>
                <a:cs typeface="Arial"/>
              </a:rPr>
              <a:t> </a:t>
            </a:r>
            <a:r>
              <a:rPr lang="he-IL" dirty="0" err="1">
                <a:solidFill>
                  <a:schemeClr val="bg1"/>
                </a:solidFill>
                <a:cs typeface="Arial"/>
              </a:rPr>
              <a:t>all</a:t>
            </a:r>
            <a:r>
              <a:rPr lang="he-IL" dirty="0">
                <a:solidFill>
                  <a:schemeClr val="bg1"/>
                </a:solidFill>
                <a:cs typeface="Arial"/>
              </a:rPr>
              <a:t> </a:t>
            </a:r>
            <a:r>
              <a:rPr lang="he-IL" dirty="0" err="1">
                <a:solidFill>
                  <a:schemeClr val="bg1"/>
                </a:solidFill>
                <a:cs typeface="Arial"/>
              </a:rPr>
              <a:t>our</a:t>
            </a:r>
            <a:r>
              <a:rPr lang="he-IL" dirty="0">
                <a:solidFill>
                  <a:schemeClr val="bg1"/>
                </a:solidFill>
                <a:cs typeface="Arial"/>
              </a:rPr>
              <a:t> </a:t>
            </a:r>
            <a:r>
              <a:rPr lang="he-IL" dirty="0" err="1">
                <a:solidFill>
                  <a:schemeClr val="bg1"/>
                </a:solidFill>
                <a:cs typeface="Arial"/>
              </a:rPr>
              <a:t>columns</a:t>
            </a:r>
            <a:r>
              <a:rPr lang="he-IL" dirty="0">
                <a:solidFill>
                  <a:schemeClr val="bg1"/>
                </a:solidFill>
                <a:cs typeface="Arial"/>
              </a:rPr>
              <a:t> </a:t>
            </a:r>
            <a:r>
              <a:rPr lang="he-IL" dirty="0" err="1">
                <a:solidFill>
                  <a:schemeClr val="bg1"/>
                </a:solidFill>
                <a:cs typeface="Arial"/>
              </a:rPr>
              <a:t>and</a:t>
            </a:r>
            <a:r>
              <a:rPr lang="he-IL" dirty="0">
                <a:solidFill>
                  <a:schemeClr val="bg1"/>
                </a:solidFill>
                <a:cs typeface="Arial"/>
              </a:rPr>
              <a:t> </a:t>
            </a:r>
            <a:r>
              <a:rPr lang="he-IL" dirty="0" err="1">
                <a:solidFill>
                  <a:schemeClr val="bg1"/>
                </a:solidFill>
                <a:cs typeface="Arial"/>
              </a:rPr>
              <a:t>rows</a:t>
            </a:r>
            <a:r>
              <a:rPr lang="he-IL" dirty="0">
                <a:solidFill>
                  <a:schemeClr val="bg1"/>
                </a:solidFill>
                <a:cs typeface="Arial"/>
              </a:rPr>
              <a:t> </a:t>
            </a:r>
            <a:r>
              <a:rPr lang="he-IL" dirty="0" err="1">
                <a:solidFill>
                  <a:schemeClr val="bg1"/>
                </a:solidFill>
                <a:cs typeface="Arial"/>
              </a:rPr>
              <a:t>in</a:t>
            </a:r>
            <a:r>
              <a:rPr lang="he-IL" dirty="0">
                <a:solidFill>
                  <a:schemeClr val="bg1"/>
                </a:solidFill>
                <a:cs typeface="Arial"/>
              </a:rPr>
              <a:t> </a:t>
            </a:r>
            <a:r>
              <a:rPr lang="he-IL" dirty="0" err="1">
                <a:solidFill>
                  <a:schemeClr val="bg1"/>
                </a:solidFill>
                <a:cs typeface="Arial"/>
              </a:rPr>
              <a:t>data</a:t>
            </a:r>
            <a:r>
              <a:rPr lang="he-IL" dirty="0">
                <a:solidFill>
                  <a:schemeClr val="bg1"/>
                </a:solidFill>
                <a:cs typeface="Arial"/>
              </a:rPr>
              <a:t> </a:t>
            </a:r>
            <a:r>
              <a:rPr lang="he-IL" dirty="0" err="1">
                <a:solidFill>
                  <a:schemeClr val="bg1"/>
                </a:solidFill>
                <a:cs typeface="Arial"/>
              </a:rPr>
              <a:t>frame</a:t>
            </a:r>
            <a:r>
              <a:rPr lang="he-IL" dirty="0">
                <a:solidFill>
                  <a:schemeClr val="bg1"/>
                </a:solidFill>
                <a:cs typeface="Arial"/>
              </a:rPr>
              <a:t>.</a:t>
            </a:r>
            <a:endParaRPr lang="he-IL" dirty="0">
              <a:solidFill>
                <a:schemeClr val="bg1"/>
              </a:solidFill>
            </a:endParaRPr>
          </a:p>
        </p:txBody>
      </p:sp>
    </p:spTree>
    <p:extLst>
      <p:ext uri="{BB962C8B-B14F-4D97-AF65-F5344CB8AC3E}">
        <p14:creationId xmlns:p14="http://schemas.microsoft.com/office/powerpoint/2010/main" val="24659017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תמונה 4">
            <a:extLst>
              <a:ext uri="{FF2B5EF4-FFF2-40B4-BE49-F238E27FC236}">
                <a16:creationId xmlns:a16="http://schemas.microsoft.com/office/drawing/2014/main" id="{9CD1D22B-75A8-4DF1-A31C-C0BF6BBFEDD3}"/>
              </a:ext>
            </a:extLst>
          </p:cNvPr>
          <p:cNvPicPr>
            <a:picLocks noChangeAspect="1"/>
          </p:cNvPicPr>
          <p:nvPr/>
        </p:nvPicPr>
        <p:blipFill>
          <a:blip r:embed="rId2"/>
          <a:stretch>
            <a:fillRect/>
          </a:stretch>
        </p:blipFill>
        <p:spPr>
          <a:xfrm>
            <a:off x="2382758" y="653905"/>
            <a:ext cx="7092456" cy="6155615"/>
          </a:xfrm>
          <a:prstGeom prst="rect">
            <a:avLst/>
          </a:prstGeom>
        </p:spPr>
      </p:pic>
      <p:sp>
        <p:nvSpPr>
          <p:cNvPr id="5" name="תיבת טקסט 4">
            <a:extLst>
              <a:ext uri="{FF2B5EF4-FFF2-40B4-BE49-F238E27FC236}">
                <a16:creationId xmlns:a16="http://schemas.microsoft.com/office/drawing/2014/main" id="{F0935989-421C-4523-8D58-95BE3B9A1B7E}"/>
              </a:ext>
            </a:extLst>
          </p:cNvPr>
          <p:cNvSpPr txBox="1"/>
          <p:nvPr/>
        </p:nvSpPr>
        <p:spPr>
          <a:xfrm>
            <a:off x="3858017" y="183716"/>
            <a:ext cx="4152377" cy="400110"/>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pPr algn="l"/>
            <a:r>
              <a:rPr lang="he-IL" sz="2000" dirty="0" err="1">
                <a:cs typeface="Arial"/>
              </a:rPr>
              <a:t>Dividing</a:t>
            </a:r>
            <a:r>
              <a:rPr lang="he-IL" sz="2000" dirty="0">
                <a:cs typeface="Arial"/>
              </a:rPr>
              <a:t> </a:t>
            </a:r>
            <a:r>
              <a:rPr lang="he-IL" sz="2000" dirty="0" err="1">
                <a:cs typeface="Arial"/>
              </a:rPr>
              <a:t>our</a:t>
            </a:r>
            <a:r>
              <a:rPr lang="he-IL" sz="2000" dirty="0">
                <a:cs typeface="Arial"/>
              </a:rPr>
              <a:t> </a:t>
            </a:r>
            <a:r>
              <a:rPr lang="he-IL" sz="2000" dirty="0" err="1">
                <a:solidFill>
                  <a:srgbClr val="00B050"/>
                </a:solidFill>
                <a:cs typeface="Arial"/>
              </a:rPr>
              <a:t>pie</a:t>
            </a:r>
            <a:r>
              <a:rPr lang="he-IL" sz="2000" dirty="0">
                <a:solidFill>
                  <a:srgbClr val="00B050"/>
                </a:solidFill>
                <a:cs typeface="Arial"/>
              </a:rPr>
              <a:t> </a:t>
            </a:r>
            <a:r>
              <a:rPr lang="he-IL" sz="2000" dirty="0" err="1">
                <a:solidFill>
                  <a:srgbClr val="00B050"/>
                </a:solidFill>
                <a:cs typeface="Arial"/>
              </a:rPr>
              <a:t>plots</a:t>
            </a:r>
            <a:r>
              <a:rPr lang="he-IL" sz="2000" dirty="0">
                <a:solidFill>
                  <a:srgbClr val="00B050"/>
                </a:solidFill>
                <a:cs typeface="Arial"/>
              </a:rPr>
              <a:t> </a:t>
            </a:r>
            <a:r>
              <a:rPr lang="he-IL" sz="2000" dirty="0" err="1">
                <a:cs typeface="Arial"/>
              </a:rPr>
              <a:t>by</a:t>
            </a:r>
            <a:r>
              <a:rPr lang="he-IL" sz="2000" dirty="0">
                <a:cs typeface="Arial"/>
              </a:rPr>
              <a:t> </a:t>
            </a:r>
            <a:r>
              <a:rPr lang="he-IL" sz="2000" dirty="0" err="1">
                <a:cs typeface="Arial"/>
              </a:rPr>
              <a:t>sectors</a:t>
            </a:r>
            <a:endParaRPr lang="he-IL" sz="2000" dirty="0">
              <a:cs typeface="Arial"/>
            </a:endParaRPr>
          </a:p>
        </p:txBody>
      </p:sp>
    </p:spTree>
    <p:extLst>
      <p:ext uri="{BB962C8B-B14F-4D97-AF65-F5344CB8AC3E}">
        <p14:creationId xmlns:p14="http://schemas.microsoft.com/office/powerpoint/2010/main" val="2019462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E312E-076F-4A7C-AFEF-AE227EC69289}"/>
              </a:ext>
            </a:extLst>
          </p:cNvPr>
          <p:cNvSpPr>
            <a:spLocks noGrp="1"/>
          </p:cNvSpPr>
          <p:nvPr>
            <p:ph type="title"/>
          </p:nvPr>
        </p:nvSpPr>
        <p:spPr/>
        <p:txBody>
          <a:bodyPr>
            <a:normAutofit/>
          </a:bodyPr>
          <a:lstStyle/>
          <a:p>
            <a:r>
              <a:rPr lang="en-US" sz="2000" dirty="0"/>
              <a:t>Visualizing the increase the </a:t>
            </a:r>
            <a:r>
              <a:rPr lang="en-US" sz="2000" dirty="0">
                <a:solidFill>
                  <a:schemeClr val="accent2">
                    <a:lumMod val="75000"/>
                  </a:schemeClr>
                </a:solidFill>
              </a:rPr>
              <a:t>average of all prices </a:t>
            </a:r>
            <a:r>
              <a:rPr lang="en-US" sz="2000" dirty="0"/>
              <a:t>in each </a:t>
            </a:r>
            <a:r>
              <a:rPr lang="en-US" sz="2000" dirty="0">
                <a:solidFill>
                  <a:srgbClr val="00B050"/>
                </a:solidFill>
              </a:rPr>
              <a:t>sector</a:t>
            </a:r>
            <a:endParaRPr lang="he-IL" sz="2000" dirty="0">
              <a:solidFill>
                <a:srgbClr val="00B050"/>
              </a:solidFill>
            </a:endParaRPr>
          </a:p>
        </p:txBody>
      </p:sp>
      <p:pic>
        <p:nvPicPr>
          <p:cNvPr id="4" name="Picture 3">
            <a:extLst>
              <a:ext uri="{FF2B5EF4-FFF2-40B4-BE49-F238E27FC236}">
                <a16:creationId xmlns:a16="http://schemas.microsoft.com/office/drawing/2014/main" id="{698490BD-A067-42FB-B8A9-E55BDE98C60B}"/>
              </a:ext>
            </a:extLst>
          </p:cNvPr>
          <p:cNvPicPr>
            <a:picLocks noChangeAspect="1"/>
          </p:cNvPicPr>
          <p:nvPr/>
        </p:nvPicPr>
        <p:blipFill>
          <a:blip r:embed="rId2"/>
          <a:stretch>
            <a:fillRect/>
          </a:stretch>
        </p:blipFill>
        <p:spPr>
          <a:xfrm>
            <a:off x="408781" y="1778117"/>
            <a:ext cx="11374437" cy="4820323"/>
          </a:xfrm>
          <a:prstGeom prst="rect">
            <a:avLst/>
          </a:prstGeom>
        </p:spPr>
      </p:pic>
      <p:sp>
        <p:nvSpPr>
          <p:cNvPr id="10" name="Rectangle 6">
            <a:extLst>
              <a:ext uri="{FF2B5EF4-FFF2-40B4-BE49-F238E27FC236}">
                <a16:creationId xmlns:a16="http://schemas.microsoft.com/office/drawing/2014/main" id="{CE4B2533-AE5C-499C-81B9-D8A8E534FF3C}"/>
              </a:ext>
            </a:extLst>
          </p:cNvPr>
          <p:cNvSpPr>
            <a:spLocks noChangeArrowheads="1"/>
          </p:cNvSpPr>
          <p:nvPr/>
        </p:nvSpPr>
        <p:spPr bwMode="auto">
          <a:xfrm>
            <a:off x="152400" y="152400"/>
            <a:ext cx="6197600" cy="0"/>
          </a:xfrm>
          <a:prstGeom prst="rect">
            <a:avLst/>
          </a:prstGeom>
          <a:solidFill>
            <a:srgbClr val="40444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he-IL" altLang="he-IL" sz="1200" b="0" i="0" u="none" strike="noStrike" cap="none" normalizeH="0" baseline="0">
                <a:ln>
                  <a:noFill/>
                </a:ln>
                <a:solidFill>
                  <a:srgbClr val="DCDDDE"/>
                </a:solidFill>
                <a:effectLst/>
                <a:latin typeface="Whitney"/>
              </a:rPr>
            </a:br>
            <a:endParaRPr kumimoji="0" lang="he-IL" altLang="he-IL" sz="1800" b="0" i="0" u="none" strike="noStrike" cap="none" normalizeH="0" baseline="0">
              <a:ln>
                <a:noFill/>
              </a:ln>
              <a:solidFill>
                <a:schemeClr val="tx1"/>
              </a:solidFill>
              <a:effectLst/>
              <a:latin typeface="Arial" panose="020B0604020202020204" pitchFamily="34" charset="0"/>
            </a:endParaRPr>
          </a:p>
        </p:txBody>
      </p:sp>
      <p:sp>
        <p:nvSpPr>
          <p:cNvPr id="13" name="Rectangle 9">
            <a:extLst>
              <a:ext uri="{FF2B5EF4-FFF2-40B4-BE49-F238E27FC236}">
                <a16:creationId xmlns:a16="http://schemas.microsoft.com/office/drawing/2014/main" id="{EC1C73D2-947A-442E-B26C-74F140449081}"/>
              </a:ext>
            </a:extLst>
          </p:cNvPr>
          <p:cNvSpPr>
            <a:spLocks noChangeArrowheads="1"/>
          </p:cNvSpPr>
          <p:nvPr/>
        </p:nvSpPr>
        <p:spPr bwMode="auto">
          <a:xfrm>
            <a:off x="0" y="0"/>
            <a:ext cx="6197600" cy="0"/>
          </a:xfrm>
          <a:prstGeom prst="rect">
            <a:avLst/>
          </a:prstGeom>
          <a:solidFill>
            <a:srgbClr val="40444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he-IL" altLang="he-IL" sz="1200" b="0" i="0" u="none" strike="noStrike" cap="none" normalizeH="0" baseline="0">
                <a:ln>
                  <a:noFill/>
                </a:ln>
                <a:solidFill>
                  <a:srgbClr val="DCDDDE"/>
                </a:solidFill>
                <a:effectLst/>
                <a:latin typeface="Whitney"/>
              </a:rPr>
            </a:br>
            <a:endParaRPr kumimoji="0" lang="he-IL" altLang="he-IL"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7251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תמונה 3">
            <a:extLst>
              <a:ext uri="{FF2B5EF4-FFF2-40B4-BE49-F238E27FC236}">
                <a16:creationId xmlns:a16="http://schemas.microsoft.com/office/drawing/2014/main" id="{BA8F07A7-6EDA-4F07-99AF-569BA87975A7}"/>
              </a:ext>
            </a:extLst>
          </p:cNvPr>
          <p:cNvPicPr>
            <a:picLocks noChangeAspect="1"/>
          </p:cNvPicPr>
          <p:nvPr/>
        </p:nvPicPr>
        <p:blipFill>
          <a:blip r:embed="rId2"/>
          <a:stretch>
            <a:fillRect/>
          </a:stretch>
        </p:blipFill>
        <p:spPr>
          <a:xfrm>
            <a:off x="6225988" y="634229"/>
            <a:ext cx="5869642" cy="2519129"/>
          </a:xfrm>
          <a:prstGeom prst="rect">
            <a:avLst/>
          </a:prstGeom>
        </p:spPr>
      </p:pic>
      <p:sp>
        <p:nvSpPr>
          <p:cNvPr id="4" name="תיבת טקסט 3">
            <a:extLst>
              <a:ext uri="{FF2B5EF4-FFF2-40B4-BE49-F238E27FC236}">
                <a16:creationId xmlns:a16="http://schemas.microsoft.com/office/drawing/2014/main" id="{5EC4A9F2-A0CF-437B-BB8F-63A124D11E7E}"/>
              </a:ext>
            </a:extLst>
          </p:cNvPr>
          <p:cNvSpPr txBox="1"/>
          <p:nvPr/>
        </p:nvSpPr>
        <p:spPr>
          <a:xfrm>
            <a:off x="208430" y="1004047"/>
            <a:ext cx="6340289" cy="1323439"/>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pPr algn="l" rtl="0"/>
            <a:r>
              <a:rPr lang="he-IL" sz="1600" dirty="0" err="1">
                <a:solidFill>
                  <a:srgbClr val="0070C0"/>
                </a:solidFill>
                <a:cs typeface="Arial"/>
              </a:rPr>
              <a:t>We</a:t>
            </a:r>
            <a:r>
              <a:rPr lang="he-IL" sz="1600" dirty="0">
                <a:solidFill>
                  <a:srgbClr val="0070C0"/>
                </a:solidFill>
                <a:cs typeface="Arial"/>
              </a:rPr>
              <a:t> </a:t>
            </a:r>
            <a:r>
              <a:rPr lang="he-IL" sz="1600" dirty="0" err="1">
                <a:solidFill>
                  <a:srgbClr val="0070C0"/>
                </a:solidFill>
                <a:cs typeface="Arial"/>
              </a:rPr>
              <a:t>can</a:t>
            </a:r>
            <a:r>
              <a:rPr lang="he-IL" sz="1600" dirty="0">
                <a:solidFill>
                  <a:srgbClr val="0070C0"/>
                </a:solidFill>
                <a:cs typeface="Arial"/>
              </a:rPr>
              <a:t> </a:t>
            </a:r>
            <a:r>
              <a:rPr lang="he-IL" sz="1600" dirty="0" err="1">
                <a:solidFill>
                  <a:srgbClr val="0070C0"/>
                </a:solidFill>
                <a:cs typeface="Arial"/>
              </a:rPr>
              <a:t>see</a:t>
            </a:r>
            <a:r>
              <a:rPr lang="he-IL" sz="1600" dirty="0">
                <a:solidFill>
                  <a:srgbClr val="0070C0"/>
                </a:solidFill>
                <a:cs typeface="Arial"/>
              </a:rPr>
              <a:t> </a:t>
            </a:r>
            <a:r>
              <a:rPr lang="he-IL" sz="1600" dirty="0" err="1">
                <a:solidFill>
                  <a:srgbClr val="0070C0"/>
                </a:solidFill>
                <a:cs typeface="Arial"/>
              </a:rPr>
              <a:t>have</a:t>
            </a:r>
            <a:r>
              <a:rPr lang="he-IL" sz="1600" dirty="0">
                <a:solidFill>
                  <a:srgbClr val="0070C0"/>
                </a:solidFill>
                <a:cs typeface="Arial"/>
              </a:rPr>
              <a:t> </a:t>
            </a:r>
            <a:r>
              <a:rPr lang="he-IL" sz="1600" dirty="0" err="1">
                <a:solidFill>
                  <a:srgbClr val="0070C0"/>
                </a:solidFill>
                <a:cs typeface="Arial"/>
              </a:rPr>
              <a:t>strong</a:t>
            </a:r>
            <a:r>
              <a:rPr lang="he-IL" sz="1600" dirty="0">
                <a:solidFill>
                  <a:srgbClr val="0070C0"/>
                </a:solidFill>
                <a:cs typeface="Arial"/>
              </a:rPr>
              <a:t> </a:t>
            </a:r>
            <a:r>
              <a:rPr lang="he-IL" sz="1600" dirty="0" err="1">
                <a:solidFill>
                  <a:srgbClr val="0070C0"/>
                </a:solidFill>
                <a:cs typeface="Arial"/>
              </a:rPr>
              <a:t>correlation</a:t>
            </a:r>
            <a:r>
              <a:rPr lang="he-IL" sz="1600" dirty="0">
                <a:solidFill>
                  <a:srgbClr val="0070C0"/>
                </a:solidFill>
                <a:cs typeface="Arial"/>
              </a:rPr>
              <a:t> </a:t>
            </a:r>
            <a:r>
              <a:rPr lang="he-IL" sz="1600" dirty="0" err="1">
                <a:solidFill>
                  <a:srgbClr val="0070C0"/>
                </a:solidFill>
                <a:cs typeface="Arial"/>
              </a:rPr>
              <a:t>between</a:t>
            </a:r>
            <a:r>
              <a:rPr lang="he-IL" sz="1600" dirty="0">
                <a:solidFill>
                  <a:srgbClr val="0070C0"/>
                </a:solidFill>
                <a:cs typeface="Arial"/>
              </a:rPr>
              <a:t> </a:t>
            </a:r>
            <a:r>
              <a:rPr lang="he-IL" sz="1600" dirty="0" err="1">
                <a:solidFill>
                  <a:srgbClr val="0070C0"/>
                </a:solidFill>
                <a:cs typeface="Arial"/>
              </a:rPr>
              <a:t>the</a:t>
            </a:r>
            <a:r>
              <a:rPr lang="he-IL" sz="1600" dirty="0">
                <a:solidFill>
                  <a:srgbClr val="0070C0"/>
                </a:solidFill>
                <a:cs typeface="Arial"/>
              </a:rPr>
              <a:t> '</a:t>
            </a:r>
            <a:r>
              <a:rPr lang="he-IL" sz="1600" dirty="0" err="1">
                <a:solidFill>
                  <a:srgbClr val="0070C0"/>
                </a:solidFill>
                <a:cs typeface="Arial"/>
              </a:rPr>
              <a:t>Analyst</a:t>
            </a:r>
            <a:r>
              <a:rPr lang="he-IL" sz="1600" dirty="0">
                <a:solidFill>
                  <a:srgbClr val="0070C0"/>
                </a:solidFill>
                <a:cs typeface="Arial"/>
              </a:rPr>
              <a:t> </a:t>
            </a:r>
            <a:r>
              <a:rPr lang="he-IL" sz="1600" dirty="0" err="1">
                <a:solidFill>
                  <a:srgbClr val="0070C0"/>
                </a:solidFill>
                <a:cs typeface="Arial"/>
              </a:rPr>
              <a:t>mean</a:t>
            </a:r>
            <a:r>
              <a:rPr lang="he-IL" sz="1600" dirty="0">
                <a:solidFill>
                  <a:srgbClr val="0070C0"/>
                </a:solidFill>
                <a:cs typeface="Arial"/>
              </a:rPr>
              <a:t> </a:t>
            </a:r>
            <a:r>
              <a:rPr lang="he-IL" sz="1600" dirty="0" err="1">
                <a:solidFill>
                  <a:srgbClr val="0070C0"/>
                </a:solidFill>
                <a:cs typeface="Arial"/>
              </a:rPr>
              <a:t>target</a:t>
            </a:r>
            <a:r>
              <a:rPr lang="he-IL" sz="1600" dirty="0">
                <a:solidFill>
                  <a:srgbClr val="0070C0"/>
                </a:solidFill>
                <a:cs typeface="Arial"/>
              </a:rPr>
              <a:t> </a:t>
            </a:r>
            <a:r>
              <a:rPr lang="he-IL" sz="1600" dirty="0" err="1">
                <a:solidFill>
                  <a:srgbClr val="0070C0"/>
                </a:solidFill>
                <a:cs typeface="Arial"/>
              </a:rPr>
              <a:t>price</a:t>
            </a:r>
            <a:r>
              <a:rPr lang="he-IL" sz="1600" dirty="0">
                <a:solidFill>
                  <a:srgbClr val="0070C0"/>
                </a:solidFill>
                <a:cs typeface="Arial"/>
              </a:rPr>
              <a:t>' </a:t>
            </a:r>
            <a:r>
              <a:rPr lang="he-IL" sz="1600" dirty="0" err="1">
                <a:solidFill>
                  <a:srgbClr val="0070C0"/>
                </a:solidFill>
                <a:cs typeface="Arial"/>
              </a:rPr>
              <a:t>and</a:t>
            </a:r>
            <a:r>
              <a:rPr lang="he-IL" sz="1600" dirty="0">
                <a:solidFill>
                  <a:srgbClr val="0070C0"/>
                </a:solidFill>
                <a:cs typeface="Arial"/>
              </a:rPr>
              <a:t> '</a:t>
            </a:r>
            <a:r>
              <a:rPr lang="he-IL" sz="1600" dirty="0" err="1">
                <a:solidFill>
                  <a:srgbClr val="0070C0"/>
                </a:solidFill>
                <a:cs typeface="Arial"/>
              </a:rPr>
              <a:t>Current</a:t>
            </a:r>
            <a:r>
              <a:rPr lang="he-IL" sz="1600" dirty="0">
                <a:solidFill>
                  <a:srgbClr val="0070C0"/>
                </a:solidFill>
                <a:cs typeface="Arial"/>
              </a:rPr>
              <a:t> </a:t>
            </a:r>
            <a:r>
              <a:rPr lang="he-IL" sz="1600" dirty="0" err="1">
                <a:solidFill>
                  <a:srgbClr val="0070C0"/>
                </a:solidFill>
                <a:cs typeface="Arial"/>
              </a:rPr>
              <a:t>stock</a:t>
            </a:r>
            <a:r>
              <a:rPr lang="he-IL" sz="1600" dirty="0">
                <a:solidFill>
                  <a:srgbClr val="0070C0"/>
                </a:solidFill>
                <a:cs typeface="Arial"/>
              </a:rPr>
              <a:t> </a:t>
            </a:r>
            <a:r>
              <a:rPr lang="he-IL" sz="1600" dirty="0" err="1">
                <a:solidFill>
                  <a:srgbClr val="0070C0"/>
                </a:solidFill>
                <a:cs typeface="Arial"/>
              </a:rPr>
              <a:t>price</a:t>
            </a:r>
            <a:r>
              <a:rPr lang="he-IL" sz="1600" dirty="0">
                <a:cs typeface="Arial"/>
              </a:rPr>
              <a:t>'</a:t>
            </a:r>
          </a:p>
          <a:p>
            <a:pPr algn="l"/>
            <a:endParaRPr lang="he-IL" sz="1600" dirty="0">
              <a:cs typeface="Arial"/>
            </a:endParaRPr>
          </a:p>
          <a:p>
            <a:pPr algn="l"/>
            <a:r>
              <a:rPr lang="he-IL" sz="1600" dirty="0" err="1">
                <a:cs typeface="Arial"/>
              </a:rPr>
              <a:t>As</a:t>
            </a:r>
            <a:r>
              <a:rPr lang="he-IL" sz="1600" dirty="0">
                <a:cs typeface="Arial"/>
              </a:rPr>
              <a:t> </a:t>
            </a:r>
            <a:r>
              <a:rPr lang="he-IL" sz="1600" dirty="0" err="1">
                <a:cs typeface="Arial"/>
              </a:rPr>
              <a:t>the</a:t>
            </a:r>
            <a:r>
              <a:rPr lang="he-IL" sz="1600" dirty="0">
                <a:cs typeface="Arial"/>
              </a:rPr>
              <a:t> </a:t>
            </a:r>
            <a:r>
              <a:rPr lang="he-IL" sz="1600" dirty="0" err="1">
                <a:cs typeface="Arial"/>
              </a:rPr>
              <a:t>analyst</a:t>
            </a:r>
            <a:r>
              <a:rPr lang="he-IL" sz="1600" dirty="0">
                <a:cs typeface="Arial"/>
              </a:rPr>
              <a:t> </a:t>
            </a:r>
            <a:r>
              <a:rPr lang="he-IL" sz="1600" dirty="0" err="1">
                <a:cs typeface="Arial"/>
              </a:rPr>
              <a:t>mean</a:t>
            </a:r>
            <a:r>
              <a:rPr lang="he-IL" sz="1600" dirty="0">
                <a:cs typeface="Arial"/>
              </a:rPr>
              <a:t> </a:t>
            </a:r>
            <a:r>
              <a:rPr lang="he-IL" sz="1600" dirty="0" err="1">
                <a:cs typeface="Arial"/>
              </a:rPr>
              <a:t>target</a:t>
            </a:r>
            <a:r>
              <a:rPr lang="he-IL" sz="1600" dirty="0">
                <a:cs typeface="Arial"/>
              </a:rPr>
              <a:t> </a:t>
            </a:r>
            <a:r>
              <a:rPr lang="he-IL" sz="1600" dirty="0" err="1">
                <a:cs typeface="Arial"/>
              </a:rPr>
              <a:t>price</a:t>
            </a:r>
            <a:r>
              <a:rPr lang="he-IL" sz="1600" dirty="0">
                <a:cs typeface="Arial"/>
              </a:rPr>
              <a:t> </a:t>
            </a:r>
            <a:r>
              <a:rPr lang="he-IL" sz="1600" dirty="0" err="1">
                <a:cs typeface="Arial"/>
              </a:rPr>
              <a:t>increases</a:t>
            </a:r>
            <a:r>
              <a:rPr lang="he-IL" sz="1600" dirty="0">
                <a:cs typeface="Arial"/>
              </a:rPr>
              <a:t>, </a:t>
            </a:r>
            <a:r>
              <a:rPr lang="he-IL" sz="1600" dirty="0" err="1">
                <a:cs typeface="Arial"/>
              </a:rPr>
              <a:t>the</a:t>
            </a:r>
            <a:r>
              <a:rPr lang="he-IL" sz="1600" dirty="0">
                <a:cs typeface="Arial"/>
              </a:rPr>
              <a:t> </a:t>
            </a:r>
            <a:r>
              <a:rPr lang="he-IL" sz="1600" dirty="0" err="1">
                <a:cs typeface="Arial"/>
              </a:rPr>
              <a:t>price</a:t>
            </a:r>
            <a:r>
              <a:rPr lang="he-IL" sz="1600" dirty="0">
                <a:cs typeface="Arial"/>
              </a:rPr>
              <a:t> </a:t>
            </a:r>
            <a:r>
              <a:rPr lang="he-IL" sz="1600" dirty="0" err="1">
                <a:cs typeface="Arial"/>
              </a:rPr>
              <a:t>of</a:t>
            </a:r>
            <a:r>
              <a:rPr lang="he-IL" sz="1600" dirty="0">
                <a:cs typeface="Arial"/>
              </a:rPr>
              <a:t> </a:t>
            </a:r>
            <a:r>
              <a:rPr lang="he-IL" sz="1600" dirty="0" err="1">
                <a:cs typeface="Arial"/>
              </a:rPr>
              <a:t>the</a:t>
            </a:r>
            <a:r>
              <a:rPr lang="he-IL" sz="1600" dirty="0">
                <a:cs typeface="Arial"/>
              </a:rPr>
              <a:t> </a:t>
            </a:r>
            <a:r>
              <a:rPr lang="he-IL" sz="1600" dirty="0" err="1">
                <a:cs typeface="Arial"/>
              </a:rPr>
              <a:t>stock</a:t>
            </a:r>
            <a:r>
              <a:rPr lang="he-IL" sz="1600" dirty="0">
                <a:cs typeface="Arial"/>
              </a:rPr>
              <a:t> </a:t>
            </a:r>
            <a:r>
              <a:rPr lang="he-IL" sz="1600" dirty="0" err="1">
                <a:cs typeface="Arial"/>
              </a:rPr>
              <a:t>increases</a:t>
            </a:r>
            <a:r>
              <a:rPr lang="he-IL" sz="1600" dirty="0">
                <a:cs typeface="Arial"/>
              </a:rPr>
              <a:t> </a:t>
            </a:r>
            <a:r>
              <a:rPr lang="he-IL" sz="1600" dirty="0" err="1">
                <a:cs typeface="Arial"/>
              </a:rPr>
              <a:t>as</a:t>
            </a:r>
            <a:r>
              <a:rPr lang="he-IL" sz="1600" dirty="0">
                <a:cs typeface="Arial"/>
              </a:rPr>
              <a:t> </a:t>
            </a:r>
            <a:r>
              <a:rPr lang="he-IL" sz="1600" dirty="0" err="1">
                <a:cs typeface="Arial"/>
              </a:rPr>
              <a:t>well</a:t>
            </a:r>
            <a:endParaRPr lang="he-IL" sz="1600" dirty="0">
              <a:cs typeface="Arial"/>
            </a:endParaRPr>
          </a:p>
        </p:txBody>
      </p:sp>
      <p:pic>
        <p:nvPicPr>
          <p:cNvPr id="6" name="תמונה 6">
            <a:extLst>
              <a:ext uri="{FF2B5EF4-FFF2-40B4-BE49-F238E27FC236}">
                <a16:creationId xmlns:a16="http://schemas.microsoft.com/office/drawing/2014/main" id="{11CDA802-AEA7-44DB-812F-5EFEB97D6429}"/>
              </a:ext>
            </a:extLst>
          </p:cNvPr>
          <p:cNvPicPr>
            <a:picLocks noChangeAspect="1"/>
          </p:cNvPicPr>
          <p:nvPr/>
        </p:nvPicPr>
        <p:blipFill>
          <a:blip r:embed="rId3"/>
          <a:stretch>
            <a:fillRect/>
          </a:stretch>
        </p:blipFill>
        <p:spPr>
          <a:xfrm>
            <a:off x="-4482" y="3974197"/>
            <a:ext cx="6407522" cy="2708396"/>
          </a:xfrm>
          <a:prstGeom prst="rect">
            <a:avLst/>
          </a:prstGeom>
        </p:spPr>
      </p:pic>
      <p:sp>
        <p:nvSpPr>
          <p:cNvPr id="8" name="תיבת טקסט 1">
            <a:extLst>
              <a:ext uri="{FF2B5EF4-FFF2-40B4-BE49-F238E27FC236}">
                <a16:creationId xmlns:a16="http://schemas.microsoft.com/office/drawing/2014/main" id="{20810060-323C-4066-A492-55A145E31D4C}"/>
              </a:ext>
            </a:extLst>
          </p:cNvPr>
          <p:cNvSpPr txBox="1"/>
          <p:nvPr/>
        </p:nvSpPr>
        <p:spPr>
          <a:xfrm>
            <a:off x="6326841" y="4096870"/>
            <a:ext cx="5869642" cy="2339102"/>
          </a:xfrm>
          <a:prstGeom prst="rect">
            <a:avLst/>
          </a:prstGeom>
          <a:noFill/>
        </p:spPr>
        <p:txBody>
          <a:bodyPr rot="0" spcFirstLastPara="0" vert="horz" wrap="square" lIns="91440" tIns="45720" rIns="91440" bIns="45720" numCol="1" spcCol="0" rtlCol="1" fromWordArt="0" anchor="t" anchorCtr="0" forceAA="0" compatLnSpc="1">
            <a:prstTxWarp prst="textNoShape">
              <a:avLst/>
            </a:prstTxWarp>
            <a:spAutoFit/>
          </a:bodyPr>
          <a:ls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l" rtl="0"/>
            <a:r>
              <a:rPr lang="he-IL" sz="1600" dirty="0" err="1">
                <a:solidFill>
                  <a:schemeClr val="accent4"/>
                </a:solidFill>
                <a:ea typeface="+mn-lt"/>
                <a:cs typeface="+mn-lt"/>
              </a:rPr>
              <a:t>Explanation</a:t>
            </a:r>
            <a:r>
              <a:rPr lang="he-IL" sz="1600" dirty="0">
                <a:ea typeface="+mn-lt"/>
                <a:cs typeface="+mn-lt"/>
              </a:rPr>
              <a:t>:</a:t>
            </a:r>
            <a:endParaRPr lang="he-IL" dirty="0">
              <a:ea typeface="+mn-lt"/>
              <a:cs typeface="Arial" panose="020B0604020202020204" pitchFamily="34" charset="0"/>
            </a:endParaRPr>
          </a:p>
          <a:p>
            <a:pPr algn="l" rtl="0"/>
            <a:endParaRPr lang="he-IL" sz="1600" dirty="0">
              <a:ea typeface="+mn-lt"/>
              <a:cs typeface="+mn-lt"/>
            </a:endParaRPr>
          </a:p>
          <a:p>
            <a:pPr algn="l" rtl="0"/>
            <a:r>
              <a:rPr lang="he-IL" sz="1600" dirty="0" err="1">
                <a:ea typeface="+mn-lt"/>
                <a:cs typeface="+mn-lt"/>
              </a:rPr>
              <a:t>As</a:t>
            </a:r>
            <a:r>
              <a:rPr lang="he-IL" sz="1600" dirty="0">
                <a:ea typeface="+mn-lt"/>
                <a:cs typeface="+mn-lt"/>
              </a:rPr>
              <a:t> </a:t>
            </a:r>
            <a:r>
              <a:rPr lang="he-IL" sz="1600" dirty="0" err="1">
                <a:ea typeface="+mn-lt"/>
                <a:cs typeface="+mn-lt"/>
              </a:rPr>
              <a:t>the</a:t>
            </a:r>
            <a:r>
              <a:rPr lang="he-IL" sz="1600" dirty="0">
                <a:ea typeface="+mn-lt"/>
                <a:cs typeface="+mn-lt"/>
              </a:rPr>
              <a:t> </a:t>
            </a:r>
            <a:r>
              <a:rPr lang="he-IL" sz="1600" dirty="0" err="1">
                <a:ea typeface="+mn-lt"/>
                <a:cs typeface="+mn-lt"/>
              </a:rPr>
              <a:t>recommendation</a:t>
            </a:r>
            <a:r>
              <a:rPr lang="he-IL" sz="1600" dirty="0">
                <a:ea typeface="+mn-lt"/>
                <a:cs typeface="+mn-lt"/>
              </a:rPr>
              <a:t> </a:t>
            </a:r>
            <a:r>
              <a:rPr lang="he-IL" sz="1600" dirty="0" err="1">
                <a:ea typeface="+mn-lt"/>
                <a:cs typeface="+mn-lt"/>
              </a:rPr>
              <a:t>of</a:t>
            </a:r>
            <a:r>
              <a:rPr lang="he-IL" sz="1600" dirty="0">
                <a:ea typeface="+mn-lt"/>
                <a:cs typeface="+mn-lt"/>
              </a:rPr>
              <a:t> </a:t>
            </a:r>
            <a:r>
              <a:rPr lang="he-IL" sz="1600" dirty="0" err="1">
                <a:ea typeface="+mn-lt"/>
                <a:cs typeface="+mn-lt"/>
              </a:rPr>
              <a:t>the</a:t>
            </a:r>
            <a:r>
              <a:rPr lang="he-IL" sz="1600" dirty="0">
                <a:ea typeface="+mn-lt"/>
                <a:cs typeface="+mn-lt"/>
              </a:rPr>
              <a:t> </a:t>
            </a:r>
            <a:r>
              <a:rPr lang="he-IL" sz="1600" dirty="0" err="1">
                <a:ea typeface="+mn-lt"/>
                <a:cs typeface="+mn-lt"/>
              </a:rPr>
              <a:t>stock</a:t>
            </a:r>
            <a:r>
              <a:rPr lang="he-IL" sz="1600" dirty="0">
                <a:ea typeface="+mn-lt"/>
                <a:cs typeface="+mn-lt"/>
              </a:rPr>
              <a:t> </a:t>
            </a:r>
            <a:r>
              <a:rPr lang="he-IL" sz="1600" dirty="0" err="1">
                <a:ea typeface="+mn-lt"/>
                <a:cs typeface="+mn-lt"/>
              </a:rPr>
              <a:t>is</a:t>
            </a:r>
            <a:r>
              <a:rPr lang="he-IL" sz="1600" dirty="0">
                <a:ea typeface="+mn-lt"/>
                <a:cs typeface="+mn-lt"/>
              </a:rPr>
              <a:t> </a:t>
            </a:r>
            <a:r>
              <a:rPr lang="he-IL" sz="1600" dirty="0" err="1">
                <a:ea typeface="+mn-lt"/>
                <a:cs typeface="+mn-lt"/>
              </a:rPr>
              <a:t>high</a:t>
            </a:r>
            <a:r>
              <a:rPr lang="he-IL" sz="1600" dirty="0">
                <a:ea typeface="+mn-lt"/>
                <a:cs typeface="+mn-lt"/>
              </a:rPr>
              <a:t>, </a:t>
            </a:r>
            <a:r>
              <a:rPr lang="he-IL" sz="1600" dirty="0" err="1">
                <a:ea typeface="+mn-lt"/>
                <a:cs typeface="+mn-lt"/>
              </a:rPr>
              <a:t>more</a:t>
            </a:r>
            <a:r>
              <a:rPr lang="he-IL" sz="1600" dirty="0">
                <a:ea typeface="+mn-lt"/>
                <a:cs typeface="+mn-lt"/>
              </a:rPr>
              <a:t> </a:t>
            </a:r>
            <a:r>
              <a:rPr lang="he-IL" sz="1600" dirty="0" err="1">
                <a:ea typeface="+mn-lt"/>
                <a:cs typeface="+mn-lt"/>
              </a:rPr>
              <a:t>people</a:t>
            </a:r>
            <a:r>
              <a:rPr lang="he-IL" sz="1600" dirty="0">
                <a:ea typeface="+mn-lt"/>
                <a:cs typeface="+mn-lt"/>
              </a:rPr>
              <a:t> </a:t>
            </a:r>
            <a:r>
              <a:rPr lang="he-IL" sz="1600" dirty="0" err="1">
                <a:ea typeface="+mn-lt"/>
                <a:cs typeface="+mn-lt"/>
              </a:rPr>
              <a:t>would</a:t>
            </a:r>
            <a:r>
              <a:rPr lang="he-IL" sz="1600" dirty="0">
                <a:ea typeface="+mn-lt"/>
                <a:cs typeface="+mn-lt"/>
              </a:rPr>
              <a:t> </a:t>
            </a:r>
            <a:r>
              <a:rPr lang="he-IL" sz="1600" dirty="0" err="1">
                <a:ea typeface="+mn-lt"/>
                <a:cs typeface="+mn-lt"/>
              </a:rPr>
              <a:t>be</a:t>
            </a:r>
            <a:r>
              <a:rPr lang="he-IL" sz="1600" dirty="0">
                <a:ea typeface="+mn-lt"/>
                <a:cs typeface="+mn-lt"/>
              </a:rPr>
              <a:t> </a:t>
            </a:r>
            <a:r>
              <a:rPr lang="he-IL" sz="1600" dirty="0" err="1">
                <a:ea typeface="+mn-lt"/>
                <a:cs typeface="+mn-lt"/>
              </a:rPr>
              <a:t>interested</a:t>
            </a:r>
            <a:r>
              <a:rPr lang="he-IL" sz="1600" dirty="0">
                <a:ea typeface="+mn-lt"/>
                <a:cs typeface="+mn-lt"/>
              </a:rPr>
              <a:t> </a:t>
            </a:r>
            <a:r>
              <a:rPr lang="he-IL" sz="1600" dirty="0" err="1">
                <a:ea typeface="+mn-lt"/>
                <a:cs typeface="+mn-lt"/>
              </a:rPr>
              <a:t>to</a:t>
            </a:r>
            <a:r>
              <a:rPr lang="he-IL" sz="1600" dirty="0">
                <a:ea typeface="+mn-lt"/>
                <a:cs typeface="+mn-lt"/>
              </a:rPr>
              <a:t> </a:t>
            </a:r>
            <a:r>
              <a:rPr lang="he-IL" sz="1600" dirty="0" err="1">
                <a:ea typeface="+mn-lt"/>
                <a:cs typeface="+mn-lt"/>
              </a:rPr>
              <a:t>buy</a:t>
            </a:r>
            <a:r>
              <a:rPr lang="he-IL" sz="1600" dirty="0">
                <a:ea typeface="+mn-lt"/>
                <a:cs typeface="+mn-lt"/>
              </a:rPr>
              <a:t> </a:t>
            </a:r>
            <a:r>
              <a:rPr lang="he-IL" sz="1600" dirty="0" err="1">
                <a:ea typeface="+mn-lt"/>
                <a:cs typeface="+mn-lt"/>
              </a:rPr>
              <a:t>this</a:t>
            </a:r>
            <a:r>
              <a:rPr lang="he-IL" sz="1600" dirty="0">
                <a:ea typeface="+mn-lt"/>
                <a:cs typeface="+mn-lt"/>
              </a:rPr>
              <a:t> </a:t>
            </a:r>
            <a:r>
              <a:rPr lang="he-IL" sz="1600" dirty="0" err="1">
                <a:ea typeface="+mn-lt"/>
                <a:cs typeface="+mn-lt"/>
              </a:rPr>
              <a:t>stock</a:t>
            </a:r>
            <a:r>
              <a:rPr lang="he-IL" sz="1600" dirty="0">
                <a:ea typeface="+mn-lt"/>
                <a:cs typeface="+mn-lt"/>
              </a:rPr>
              <a:t>. </a:t>
            </a:r>
            <a:r>
              <a:rPr lang="he-IL" sz="1600" dirty="0" err="1">
                <a:ea typeface="+mn-lt"/>
                <a:cs typeface="+mn-lt"/>
              </a:rPr>
              <a:t>in</a:t>
            </a:r>
            <a:r>
              <a:rPr lang="he-IL" sz="1600" dirty="0">
                <a:ea typeface="+mn-lt"/>
                <a:cs typeface="+mn-lt"/>
              </a:rPr>
              <a:t> </a:t>
            </a:r>
            <a:r>
              <a:rPr lang="he-IL" sz="1600" dirty="0" err="1">
                <a:ea typeface="+mn-lt"/>
                <a:cs typeface="+mn-lt"/>
              </a:rPr>
              <a:t>conclusion</a:t>
            </a:r>
            <a:r>
              <a:rPr lang="he-IL" sz="1600" dirty="0">
                <a:ea typeface="+mn-lt"/>
                <a:cs typeface="+mn-lt"/>
              </a:rPr>
              <a:t>, </a:t>
            </a:r>
            <a:r>
              <a:rPr lang="he-IL" sz="1600" dirty="0" err="1">
                <a:ea typeface="+mn-lt"/>
                <a:cs typeface="+mn-lt"/>
              </a:rPr>
              <a:t>from</a:t>
            </a:r>
            <a:r>
              <a:rPr lang="he-IL" sz="1600" dirty="0">
                <a:ea typeface="+mn-lt"/>
                <a:cs typeface="+mn-lt"/>
              </a:rPr>
              <a:t> </a:t>
            </a:r>
            <a:r>
              <a:rPr lang="he-IL" sz="1600" dirty="0" err="1">
                <a:ea typeface="+mn-lt"/>
                <a:cs typeface="+mn-lt"/>
              </a:rPr>
              <a:t>this</a:t>
            </a:r>
            <a:r>
              <a:rPr lang="he-IL" sz="1600" dirty="0">
                <a:ea typeface="+mn-lt"/>
                <a:cs typeface="+mn-lt"/>
              </a:rPr>
              <a:t> </a:t>
            </a:r>
            <a:r>
              <a:rPr lang="he-IL" sz="1600" dirty="0" err="1">
                <a:ea typeface="+mn-lt"/>
                <a:cs typeface="+mn-lt"/>
              </a:rPr>
              <a:t>reason</a:t>
            </a:r>
            <a:r>
              <a:rPr lang="he-IL" sz="1600" dirty="0">
                <a:ea typeface="+mn-lt"/>
                <a:cs typeface="+mn-lt"/>
              </a:rPr>
              <a:t> </a:t>
            </a:r>
            <a:r>
              <a:rPr lang="he-IL" sz="1600" dirty="0" err="1">
                <a:ea typeface="+mn-lt"/>
                <a:cs typeface="+mn-lt"/>
              </a:rPr>
              <a:t>the</a:t>
            </a:r>
            <a:r>
              <a:rPr lang="he-IL" sz="1600" dirty="0">
                <a:ea typeface="+mn-lt"/>
                <a:cs typeface="+mn-lt"/>
              </a:rPr>
              <a:t> </a:t>
            </a:r>
            <a:r>
              <a:rPr lang="he-IL" sz="1600" dirty="0" err="1">
                <a:ea typeface="+mn-lt"/>
                <a:cs typeface="+mn-lt"/>
              </a:rPr>
              <a:t>average</a:t>
            </a:r>
            <a:r>
              <a:rPr lang="he-IL" sz="1600" dirty="0">
                <a:ea typeface="+mn-lt"/>
                <a:cs typeface="+mn-lt"/>
              </a:rPr>
              <a:t> </a:t>
            </a:r>
            <a:r>
              <a:rPr lang="he-IL" sz="1600" dirty="0" err="1">
                <a:ea typeface="+mn-lt"/>
                <a:cs typeface="+mn-lt"/>
              </a:rPr>
              <a:t>of</a:t>
            </a:r>
            <a:r>
              <a:rPr lang="he-IL" sz="1600" dirty="0">
                <a:ea typeface="+mn-lt"/>
                <a:cs typeface="+mn-lt"/>
              </a:rPr>
              <a:t> </a:t>
            </a:r>
            <a:r>
              <a:rPr lang="he-IL" sz="1600" dirty="0" err="1">
                <a:ea typeface="+mn-lt"/>
                <a:cs typeface="+mn-lt"/>
              </a:rPr>
              <a:t>the</a:t>
            </a:r>
            <a:r>
              <a:rPr lang="he-IL" sz="1600" dirty="0">
                <a:ea typeface="+mn-lt"/>
                <a:cs typeface="+mn-lt"/>
              </a:rPr>
              <a:t> </a:t>
            </a:r>
            <a:r>
              <a:rPr lang="he-IL" sz="1600" dirty="0" err="1">
                <a:ea typeface="+mn-lt"/>
                <a:cs typeface="+mn-lt"/>
              </a:rPr>
              <a:t>stock</a:t>
            </a:r>
            <a:r>
              <a:rPr lang="he-IL" sz="1600" dirty="0">
                <a:ea typeface="+mn-lt"/>
                <a:cs typeface="+mn-lt"/>
              </a:rPr>
              <a:t> </a:t>
            </a:r>
            <a:r>
              <a:rPr lang="he-IL" sz="1600" dirty="0" err="1">
                <a:ea typeface="+mn-lt"/>
                <a:cs typeface="+mn-lt"/>
              </a:rPr>
              <a:t>is</a:t>
            </a:r>
            <a:r>
              <a:rPr lang="he-IL" sz="1600" dirty="0">
                <a:ea typeface="+mn-lt"/>
                <a:cs typeface="+mn-lt"/>
              </a:rPr>
              <a:t> </a:t>
            </a:r>
            <a:r>
              <a:rPr lang="he-IL" sz="1600" dirty="0" err="1">
                <a:ea typeface="+mn-lt"/>
                <a:cs typeface="+mn-lt"/>
              </a:rPr>
              <a:t>getting</a:t>
            </a:r>
            <a:r>
              <a:rPr lang="he-IL" sz="1600" dirty="0">
                <a:ea typeface="+mn-lt"/>
                <a:cs typeface="+mn-lt"/>
              </a:rPr>
              <a:t> </a:t>
            </a:r>
            <a:r>
              <a:rPr lang="he-IL" sz="1600" dirty="0" err="1">
                <a:ea typeface="+mn-lt"/>
                <a:cs typeface="+mn-lt"/>
              </a:rPr>
              <a:t>higher</a:t>
            </a:r>
            <a:r>
              <a:rPr lang="he-IL" sz="1600" dirty="0">
                <a:ea typeface="+mn-lt"/>
                <a:cs typeface="+mn-lt"/>
              </a:rPr>
              <a:t>.</a:t>
            </a:r>
            <a:endParaRPr lang="he-IL" dirty="0">
              <a:cs typeface="Arial"/>
            </a:endParaRPr>
          </a:p>
          <a:p>
            <a:pPr algn="l" rtl="0"/>
            <a:endParaRPr lang="he-IL" sz="1600" dirty="0">
              <a:cs typeface="Calibri"/>
            </a:endParaRPr>
          </a:p>
          <a:p>
            <a:pPr algn="l" rtl="0"/>
            <a:endParaRPr lang="he-IL" sz="1600" dirty="0">
              <a:cs typeface="Calibri"/>
            </a:endParaRPr>
          </a:p>
          <a:p>
            <a:pPr algn="l" rtl="0"/>
            <a:endParaRPr lang="he-IL" sz="1600" dirty="0">
              <a:cs typeface="Calibri"/>
            </a:endParaRPr>
          </a:p>
          <a:p>
            <a:pPr algn="l" rtl="0"/>
            <a:endParaRPr lang="he-IL" dirty="0">
              <a:cs typeface="Arial"/>
            </a:endParaRPr>
          </a:p>
        </p:txBody>
      </p:sp>
    </p:spTree>
    <p:extLst>
      <p:ext uri="{BB962C8B-B14F-4D97-AF65-F5344CB8AC3E}">
        <p14:creationId xmlns:p14="http://schemas.microsoft.com/office/powerpoint/2010/main" val="1130990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תיבת טקסט 3">
            <a:extLst>
              <a:ext uri="{FF2B5EF4-FFF2-40B4-BE49-F238E27FC236}">
                <a16:creationId xmlns:a16="http://schemas.microsoft.com/office/drawing/2014/main" id="{5EC4A9F2-A0CF-437B-BB8F-63A124D11E7E}"/>
              </a:ext>
            </a:extLst>
          </p:cNvPr>
          <p:cNvSpPr txBox="1"/>
          <p:nvPr/>
        </p:nvSpPr>
        <p:spPr>
          <a:xfrm>
            <a:off x="722979" y="691050"/>
            <a:ext cx="10284758" cy="369332"/>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pPr algn="l" rtl="0"/>
            <a:endParaRPr lang="he-IL" dirty="0">
              <a:cs typeface="Arial"/>
            </a:endParaRPr>
          </a:p>
        </p:txBody>
      </p:sp>
      <p:pic>
        <p:nvPicPr>
          <p:cNvPr id="2" name="תמונה 2">
            <a:extLst>
              <a:ext uri="{FF2B5EF4-FFF2-40B4-BE49-F238E27FC236}">
                <a16:creationId xmlns:a16="http://schemas.microsoft.com/office/drawing/2014/main" id="{3A354697-D75A-4FD5-B695-E106E0A5572A}"/>
              </a:ext>
            </a:extLst>
          </p:cNvPr>
          <p:cNvPicPr>
            <a:picLocks noChangeAspect="1"/>
          </p:cNvPicPr>
          <p:nvPr/>
        </p:nvPicPr>
        <p:blipFill>
          <a:blip r:embed="rId2"/>
          <a:stretch>
            <a:fillRect/>
          </a:stretch>
        </p:blipFill>
        <p:spPr>
          <a:xfrm>
            <a:off x="705633" y="1403251"/>
            <a:ext cx="10342322" cy="4983806"/>
          </a:xfrm>
          <a:prstGeom prst="rect">
            <a:avLst/>
          </a:prstGeom>
        </p:spPr>
      </p:pic>
      <p:sp>
        <p:nvSpPr>
          <p:cNvPr id="3" name="תיבת טקסט 2">
            <a:extLst>
              <a:ext uri="{FF2B5EF4-FFF2-40B4-BE49-F238E27FC236}">
                <a16:creationId xmlns:a16="http://schemas.microsoft.com/office/drawing/2014/main" id="{2C6476B4-AE39-4C13-B2B7-ABB890E7B871}"/>
              </a:ext>
            </a:extLst>
          </p:cNvPr>
          <p:cNvSpPr txBox="1"/>
          <p:nvPr/>
        </p:nvSpPr>
        <p:spPr>
          <a:xfrm>
            <a:off x="1237989" y="89769"/>
            <a:ext cx="8640870" cy="3139321"/>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pPr algn="l" rtl="0"/>
            <a:r>
              <a:rPr lang="he-IL" dirty="0" err="1">
                <a:ea typeface="+mn-lt"/>
                <a:cs typeface="+mn-lt"/>
              </a:rPr>
              <a:t>We</a:t>
            </a:r>
            <a:r>
              <a:rPr lang="he-IL" dirty="0">
                <a:ea typeface="+mn-lt"/>
                <a:cs typeface="+mn-lt"/>
              </a:rPr>
              <a:t> </a:t>
            </a:r>
            <a:r>
              <a:rPr lang="he-IL" dirty="0" err="1">
                <a:ea typeface="+mn-lt"/>
                <a:cs typeface="+mn-lt"/>
              </a:rPr>
              <a:t>wanted</a:t>
            </a:r>
            <a:r>
              <a:rPr lang="he-IL" dirty="0">
                <a:ea typeface="+mn-lt"/>
                <a:cs typeface="+mn-lt"/>
              </a:rPr>
              <a:t> </a:t>
            </a:r>
            <a:r>
              <a:rPr lang="he-IL" dirty="0" err="1">
                <a:ea typeface="+mn-lt"/>
                <a:cs typeface="+mn-lt"/>
              </a:rPr>
              <a:t>to</a:t>
            </a:r>
            <a:r>
              <a:rPr lang="he-IL" dirty="0">
                <a:ea typeface="+mn-lt"/>
                <a:cs typeface="+mn-lt"/>
              </a:rPr>
              <a:t> </a:t>
            </a:r>
            <a:r>
              <a:rPr lang="he-IL" dirty="0" err="1">
                <a:ea typeface="+mn-lt"/>
                <a:cs typeface="+mn-lt"/>
              </a:rPr>
              <a:t>check</a:t>
            </a:r>
            <a:r>
              <a:rPr lang="he-IL" dirty="0">
                <a:ea typeface="+mn-lt"/>
                <a:cs typeface="+mn-lt"/>
              </a:rPr>
              <a:t> </a:t>
            </a:r>
            <a:r>
              <a:rPr lang="he-IL" dirty="0" err="1">
                <a:ea typeface="+mn-lt"/>
                <a:cs typeface="+mn-lt"/>
              </a:rPr>
              <a:t>if</a:t>
            </a:r>
            <a:r>
              <a:rPr lang="he-IL" dirty="0">
                <a:ea typeface="+mn-lt"/>
                <a:cs typeface="+mn-lt"/>
              </a:rPr>
              <a:t> </a:t>
            </a:r>
            <a:r>
              <a:rPr lang="he-IL" dirty="0" err="1">
                <a:ea typeface="+mn-lt"/>
                <a:cs typeface="+mn-lt"/>
              </a:rPr>
              <a:t>there</a:t>
            </a:r>
            <a:r>
              <a:rPr lang="he-IL" dirty="0">
                <a:ea typeface="+mn-lt"/>
                <a:cs typeface="+mn-lt"/>
              </a:rPr>
              <a:t> </a:t>
            </a:r>
            <a:r>
              <a:rPr lang="he-IL" dirty="0" err="1">
                <a:ea typeface="+mn-lt"/>
                <a:cs typeface="+mn-lt"/>
              </a:rPr>
              <a:t>is</a:t>
            </a:r>
            <a:r>
              <a:rPr lang="he-IL" dirty="0">
                <a:ea typeface="+mn-lt"/>
                <a:cs typeface="+mn-lt"/>
              </a:rPr>
              <a:t> a </a:t>
            </a:r>
            <a:r>
              <a:rPr lang="he-IL" dirty="0" err="1">
                <a:ea typeface="+mn-lt"/>
                <a:cs typeface="+mn-lt"/>
              </a:rPr>
              <a:t>connection</a:t>
            </a:r>
            <a:r>
              <a:rPr lang="he-IL" dirty="0">
                <a:ea typeface="+mn-lt"/>
                <a:cs typeface="+mn-lt"/>
              </a:rPr>
              <a:t> </a:t>
            </a:r>
            <a:r>
              <a:rPr lang="he-IL" dirty="0" err="1">
                <a:ea typeface="+mn-lt"/>
                <a:cs typeface="+mn-lt"/>
              </a:rPr>
              <a:t>between</a:t>
            </a:r>
            <a:r>
              <a:rPr lang="he-IL" dirty="0">
                <a:ea typeface="+mn-lt"/>
                <a:cs typeface="+mn-lt"/>
              </a:rPr>
              <a:t> </a:t>
            </a:r>
            <a:r>
              <a:rPr lang="he-IL" dirty="0" err="1">
                <a:ea typeface="+mn-lt"/>
                <a:cs typeface="+mn-lt"/>
              </a:rPr>
              <a:t>the</a:t>
            </a:r>
            <a:r>
              <a:rPr lang="he-IL" dirty="0">
                <a:ea typeface="+mn-lt"/>
                <a:cs typeface="+mn-lt"/>
              </a:rPr>
              <a:t> </a:t>
            </a:r>
            <a:r>
              <a:rPr lang="he-IL" dirty="0" err="1">
                <a:ea typeface="+mn-lt"/>
                <a:cs typeface="+mn-lt"/>
              </a:rPr>
              <a:t>percentage</a:t>
            </a:r>
            <a:r>
              <a:rPr lang="he-IL" dirty="0">
                <a:ea typeface="+mn-lt"/>
                <a:cs typeface="+mn-lt"/>
              </a:rPr>
              <a:t> </a:t>
            </a:r>
            <a:r>
              <a:rPr lang="he-IL" dirty="0" err="1">
                <a:ea typeface="+mn-lt"/>
                <a:cs typeface="+mn-lt"/>
              </a:rPr>
              <a:t>of</a:t>
            </a:r>
            <a:r>
              <a:rPr lang="he-IL" dirty="0">
                <a:ea typeface="+mn-lt"/>
                <a:cs typeface="+mn-lt"/>
              </a:rPr>
              <a:t> </a:t>
            </a:r>
            <a:r>
              <a:rPr lang="he-IL" dirty="0">
                <a:solidFill>
                  <a:srgbClr val="00B0F0"/>
                </a:solidFill>
                <a:ea typeface="+mn-lt"/>
                <a:cs typeface="+mn-lt"/>
              </a:rPr>
              <a:t>'</a:t>
            </a:r>
            <a:r>
              <a:rPr lang="he-IL" dirty="0" err="1">
                <a:solidFill>
                  <a:srgbClr val="00B0F0"/>
                </a:solidFill>
                <a:ea typeface="+mn-lt"/>
                <a:cs typeface="+mn-lt"/>
              </a:rPr>
              <a:t>Held_By</a:t>
            </a:r>
            <a:r>
              <a:rPr lang="he-IL" dirty="0">
                <a:solidFill>
                  <a:srgbClr val="00B0F0"/>
                </a:solidFill>
                <a:ea typeface="+mn-lt"/>
                <a:cs typeface="+mn-lt"/>
              </a:rPr>
              <a:t> </a:t>
            </a:r>
            <a:r>
              <a:rPr lang="he-IL" dirty="0" err="1">
                <a:solidFill>
                  <a:srgbClr val="00B0F0"/>
                </a:solidFill>
                <a:ea typeface="+mn-lt"/>
                <a:cs typeface="+mn-lt"/>
              </a:rPr>
              <a:t>Institutions</a:t>
            </a:r>
            <a:r>
              <a:rPr lang="he-IL" dirty="0">
                <a:solidFill>
                  <a:srgbClr val="00B0F0"/>
                </a:solidFill>
                <a:ea typeface="+mn-lt"/>
                <a:cs typeface="+mn-lt"/>
              </a:rPr>
              <a:t>' </a:t>
            </a:r>
            <a:r>
              <a:rPr lang="he-IL" dirty="0" err="1">
                <a:ea typeface="+mn-lt"/>
                <a:cs typeface="+mn-lt"/>
              </a:rPr>
              <a:t>and</a:t>
            </a:r>
            <a:r>
              <a:rPr lang="he-IL" dirty="0">
                <a:ea typeface="+mn-lt"/>
                <a:cs typeface="+mn-lt"/>
              </a:rPr>
              <a:t> </a:t>
            </a:r>
            <a:r>
              <a:rPr lang="he-IL" dirty="0" err="1">
                <a:ea typeface="+mn-lt"/>
                <a:cs typeface="+mn-lt"/>
              </a:rPr>
              <a:t>the</a:t>
            </a:r>
            <a:r>
              <a:rPr lang="he-IL" dirty="0">
                <a:ea typeface="+mn-lt"/>
                <a:cs typeface="+mn-lt"/>
              </a:rPr>
              <a:t> </a:t>
            </a:r>
            <a:r>
              <a:rPr lang="he-IL" dirty="0" err="1">
                <a:solidFill>
                  <a:srgbClr val="7030A0"/>
                </a:solidFill>
                <a:ea typeface="+mn-lt"/>
                <a:cs typeface="+mn-lt"/>
              </a:rPr>
              <a:t>changes</a:t>
            </a:r>
            <a:r>
              <a:rPr lang="he-IL" dirty="0">
                <a:solidFill>
                  <a:srgbClr val="7030A0"/>
                </a:solidFill>
                <a:ea typeface="+mn-lt"/>
                <a:cs typeface="+mn-lt"/>
              </a:rPr>
              <a:t> </a:t>
            </a:r>
            <a:r>
              <a:rPr lang="he-IL" dirty="0" err="1">
                <a:solidFill>
                  <a:srgbClr val="7030A0"/>
                </a:solidFill>
                <a:ea typeface="+mn-lt"/>
                <a:cs typeface="+mn-lt"/>
              </a:rPr>
              <a:t>of</a:t>
            </a:r>
            <a:r>
              <a:rPr lang="he-IL" dirty="0">
                <a:solidFill>
                  <a:srgbClr val="7030A0"/>
                </a:solidFill>
                <a:ea typeface="+mn-lt"/>
                <a:cs typeface="+mn-lt"/>
              </a:rPr>
              <a:t> </a:t>
            </a:r>
            <a:r>
              <a:rPr lang="he-IL" dirty="0" err="1">
                <a:solidFill>
                  <a:srgbClr val="7030A0"/>
                </a:solidFill>
                <a:ea typeface="+mn-lt"/>
                <a:cs typeface="+mn-lt"/>
              </a:rPr>
              <a:t>the</a:t>
            </a:r>
            <a:r>
              <a:rPr lang="he-IL" dirty="0">
                <a:solidFill>
                  <a:srgbClr val="7030A0"/>
                </a:solidFill>
                <a:ea typeface="+mn-lt"/>
                <a:cs typeface="+mn-lt"/>
              </a:rPr>
              <a:t> </a:t>
            </a:r>
            <a:r>
              <a:rPr lang="he-IL" dirty="0" err="1">
                <a:solidFill>
                  <a:srgbClr val="7030A0"/>
                </a:solidFill>
                <a:ea typeface="+mn-lt"/>
                <a:cs typeface="+mn-lt"/>
              </a:rPr>
              <a:t>stock</a:t>
            </a:r>
            <a:r>
              <a:rPr lang="he-IL" dirty="0">
                <a:solidFill>
                  <a:srgbClr val="7030A0"/>
                </a:solidFill>
                <a:ea typeface="+mn-lt"/>
                <a:cs typeface="+mn-lt"/>
              </a:rPr>
              <a:t> </a:t>
            </a:r>
            <a:r>
              <a:rPr lang="he-IL" dirty="0" err="1">
                <a:solidFill>
                  <a:srgbClr val="7030A0"/>
                </a:solidFill>
                <a:ea typeface="+mn-lt"/>
                <a:cs typeface="+mn-lt"/>
              </a:rPr>
              <a:t>for</a:t>
            </a:r>
            <a:r>
              <a:rPr lang="he-IL" dirty="0">
                <a:solidFill>
                  <a:srgbClr val="7030A0"/>
                </a:solidFill>
                <a:ea typeface="+mn-lt"/>
                <a:cs typeface="+mn-lt"/>
              </a:rPr>
              <a:t> </a:t>
            </a:r>
            <a:r>
              <a:rPr lang="he-IL" dirty="0" err="1">
                <a:solidFill>
                  <a:srgbClr val="7030A0"/>
                </a:solidFill>
                <a:ea typeface="+mn-lt"/>
                <a:cs typeface="+mn-lt"/>
              </a:rPr>
              <a:t>the</a:t>
            </a:r>
            <a:r>
              <a:rPr lang="he-IL" dirty="0">
                <a:solidFill>
                  <a:srgbClr val="7030A0"/>
                </a:solidFill>
                <a:ea typeface="+mn-lt"/>
                <a:cs typeface="+mn-lt"/>
              </a:rPr>
              <a:t> </a:t>
            </a:r>
            <a:r>
              <a:rPr lang="he-IL" dirty="0" err="1">
                <a:solidFill>
                  <a:srgbClr val="7030A0"/>
                </a:solidFill>
                <a:ea typeface="+mn-lt"/>
                <a:cs typeface="+mn-lt"/>
              </a:rPr>
              <a:t>last</a:t>
            </a:r>
            <a:r>
              <a:rPr lang="he-IL" dirty="0">
                <a:solidFill>
                  <a:srgbClr val="7030A0"/>
                </a:solidFill>
                <a:ea typeface="+mn-lt"/>
                <a:cs typeface="+mn-lt"/>
              </a:rPr>
              <a:t> </a:t>
            </a:r>
            <a:r>
              <a:rPr lang="he-IL" dirty="0" err="1">
                <a:solidFill>
                  <a:srgbClr val="7030A0"/>
                </a:solidFill>
                <a:ea typeface="+mn-lt"/>
                <a:cs typeface="+mn-lt"/>
              </a:rPr>
              <a:t>year</a:t>
            </a:r>
            <a:r>
              <a:rPr lang="he-IL" dirty="0">
                <a:ea typeface="+mn-lt"/>
                <a:cs typeface="+mn-lt"/>
              </a:rPr>
              <a:t>.</a:t>
            </a:r>
            <a:endParaRPr lang="he-IL" dirty="0"/>
          </a:p>
          <a:p>
            <a:pPr algn="l"/>
            <a:endParaRPr lang="he-IL" b="1" dirty="0">
              <a:cs typeface="Calibri"/>
            </a:endParaRPr>
          </a:p>
          <a:p>
            <a:pPr algn="l"/>
            <a:r>
              <a:rPr lang="he-IL" b="1" dirty="0" err="1">
                <a:ea typeface="+mn-lt"/>
                <a:cs typeface="+mn-lt"/>
              </a:rPr>
              <a:t>it</a:t>
            </a:r>
            <a:r>
              <a:rPr lang="he-IL" b="1" dirty="0">
                <a:ea typeface="+mn-lt"/>
                <a:cs typeface="+mn-lt"/>
              </a:rPr>
              <a:t> </a:t>
            </a:r>
            <a:r>
              <a:rPr lang="he-IL" b="1" dirty="0" err="1">
                <a:ea typeface="+mn-lt"/>
                <a:cs typeface="+mn-lt"/>
              </a:rPr>
              <a:t>is</a:t>
            </a:r>
            <a:r>
              <a:rPr lang="he-IL" b="1" dirty="0">
                <a:ea typeface="+mn-lt"/>
                <a:cs typeface="+mn-lt"/>
              </a:rPr>
              <a:t> </a:t>
            </a:r>
            <a:r>
              <a:rPr lang="he-IL" b="1" dirty="0" err="1">
                <a:ea typeface="+mn-lt"/>
                <a:cs typeface="+mn-lt"/>
              </a:rPr>
              <a:t>easy</a:t>
            </a:r>
            <a:r>
              <a:rPr lang="he-IL" b="1" dirty="0">
                <a:ea typeface="+mn-lt"/>
                <a:cs typeface="+mn-lt"/>
              </a:rPr>
              <a:t> </a:t>
            </a:r>
            <a:r>
              <a:rPr lang="he-IL" b="1" dirty="0" err="1">
                <a:ea typeface="+mn-lt"/>
                <a:cs typeface="+mn-lt"/>
              </a:rPr>
              <a:t>to</a:t>
            </a:r>
            <a:r>
              <a:rPr lang="he-IL" b="1" dirty="0">
                <a:ea typeface="+mn-lt"/>
                <a:cs typeface="+mn-lt"/>
              </a:rPr>
              <a:t> </a:t>
            </a:r>
            <a:r>
              <a:rPr lang="he-IL" b="1" dirty="0" err="1">
                <a:ea typeface="+mn-lt"/>
                <a:cs typeface="+mn-lt"/>
              </a:rPr>
              <a:t>see</a:t>
            </a:r>
            <a:r>
              <a:rPr lang="he-IL" b="1" dirty="0">
                <a:ea typeface="+mn-lt"/>
                <a:cs typeface="+mn-lt"/>
              </a:rPr>
              <a:t> </a:t>
            </a:r>
            <a:r>
              <a:rPr lang="he-IL" b="1" dirty="0" err="1">
                <a:ea typeface="+mn-lt"/>
                <a:cs typeface="+mn-lt"/>
              </a:rPr>
              <a:t>that</a:t>
            </a:r>
            <a:r>
              <a:rPr lang="he-IL" b="1" dirty="0">
                <a:ea typeface="+mn-lt"/>
                <a:cs typeface="+mn-lt"/>
              </a:rPr>
              <a:t> </a:t>
            </a:r>
            <a:r>
              <a:rPr lang="he-IL" b="1" dirty="0" err="1">
                <a:ea typeface="+mn-lt"/>
                <a:cs typeface="+mn-lt"/>
              </a:rPr>
              <a:t>there</a:t>
            </a:r>
            <a:r>
              <a:rPr lang="he-IL" b="1" dirty="0">
                <a:ea typeface="+mn-lt"/>
                <a:cs typeface="+mn-lt"/>
              </a:rPr>
              <a:t> </a:t>
            </a:r>
            <a:r>
              <a:rPr lang="he-IL" b="1" dirty="0" err="1">
                <a:ea typeface="+mn-lt"/>
                <a:cs typeface="+mn-lt"/>
              </a:rPr>
              <a:t>is</a:t>
            </a:r>
            <a:r>
              <a:rPr lang="he-IL" b="1" dirty="0">
                <a:ea typeface="+mn-lt"/>
                <a:cs typeface="+mn-lt"/>
              </a:rPr>
              <a:t> </a:t>
            </a:r>
            <a:r>
              <a:rPr lang="he-IL" b="1" dirty="0" err="1">
                <a:solidFill>
                  <a:srgbClr val="FF0000"/>
                </a:solidFill>
                <a:ea typeface="+mn-lt"/>
                <a:cs typeface="+mn-lt"/>
              </a:rPr>
              <a:t>no</a:t>
            </a:r>
            <a:r>
              <a:rPr lang="he-IL" b="1" dirty="0">
                <a:solidFill>
                  <a:srgbClr val="FF0000"/>
                </a:solidFill>
                <a:ea typeface="+mn-lt"/>
                <a:cs typeface="+mn-lt"/>
              </a:rPr>
              <a:t> </a:t>
            </a:r>
            <a:r>
              <a:rPr lang="he-IL" b="1" dirty="0" err="1">
                <a:solidFill>
                  <a:srgbClr val="FF0000"/>
                </a:solidFill>
                <a:ea typeface="+mn-lt"/>
                <a:cs typeface="+mn-lt"/>
              </a:rPr>
              <a:t>connection</a:t>
            </a:r>
            <a:r>
              <a:rPr lang="he-IL" b="1" dirty="0">
                <a:solidFill>
                  <a:srgbClr val="FF0000"/>
                </a:solidFill>
                <a:ea typeface="+mn-lt"/>
                <a:cs typeface="+mn-lt"/>
              </a:rPr>
              <a:t> </a:t>
            </a:r>
            <a:r>
              <a:rPr lang="he-IL" b="1" dirty="0" err="1">
                <a:ea typeface="+mn-lt"/>
                <a:cs typeface="+mn-lt"/>
              </a:rPr>
              <a:t>between</a:t>
            </a:r>
            <a:r>
              <a:rPr lang="he-IL" b="1" dirty="0">
                <a:ea typeface="+mn-lt"/>
                <a:cs typeface="+mn-lt"/>
              </a:rPr>
              <a:t> </a:t>
            </a:r>
            <a:r>
              <a:rPr lang="he-IL" b="1" dirty="0" err="1">
                <a:ea typeface="+mn-lt"/>
                <a:cs typeface="+mn-lt"/>
              </a:rPr>
              <a:t>two</a:t>
            </a:r>
            <a:endParaRPr lang="he-IL" b="1" dirty="0" err="1"/>
          </a:p>
          <a:p>
            <a:pPr algn="l"/>
            <a:endParaRPr lang="he-IL" dirty="0">
              <a:cs typeface="Calibri"/>
            </a:endParaRPr>
          </a:p>
          <a:p>
            <a:pPr algn="l"/>
            <a:br>
              <a:rPr lang="en-US" dirty="0"/>
            </a:br>
            <a:endParaRPr lang="en-US" dirty="0"/>
          </a:p>
          <a:p>
            <a:pPr algn="l"/>
            <a:endParaRPr lang="he-IL" dirty="0">
              <a:cs typeface="Calibri"/>
            </a:endParaRPr>
          </a:p>
          <a:p>
            <a:pPr algn="l" rtl="0"/>
            <a:br>
              <a:rPr lang="en-US" dirty="0"/>
            </a:br>
            <a:endParaRPr lang="en-US" dirty="0"/>
          </a:p>
          <a:p>
            <a:pPr algn="l" rtl="0"/>
            <a:endParaRPr lang="he-IL" dirty="0">
              <a:cs typeface="Arial"/>
            </a:endParaRPr>
          </a:p>
        </p:txBody>
      </p:sp>
    </p:spTree>
    <p:extLst>
      <p:ext uri="{BB962C8B-B14F-4D97-AF65-F5344CB8AC3E}">
        <p14:creationId xmlns:p14="http://schemas.microsoft.com/office/powerpoint/2010/main" val="25037683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76EB4D4-19C2-428F-B3DC-CACEDEE5D112}"/>
              </a:ext>
            </a:extLst>
          </p:cNvPr>
          <p:cNvSpPr>
            <a:spLocks noGrp="1"/>
          </p:cNvSpPr>
          <p:nvPr>
            <p:ph type="title"/>
          </p:nvPr>
        </p:nvSpPr>
        <p:spPr>
          <a:xfrm>
            <a:off x="56147" y="4178"/>
            <a:ext cx="12089730" cy="1335589"/>
          </a:xfrm>
        </p:spPr>
        <p:txBody>
          <a:bodyPr>
            <a:normAutofit/>
          </a:bodyPr>
          <a:lstStyle/>
          <a:p>
            <a:r>
              <a:rPr lang="he-IL" sz="2000" dirty="0" err="1">
                <a:latin typeface="Calibri"/>
                <a:cs typeface="Calibri"/>
              </a:rPr>
              <a:t>From</a:t>
            </a:r>
            <a:r>
              <a:rPr lang="he-IL" sz="2000" dirty="0">
                <a:latin typeface="Calibri"/>
                <a:cs typeface="Calibri"/>
              </a:rPr>
              <a:t> </a:t>
            </a:r>
            <a:r>
              <a:rPr lang="he-IL" sz="2000" dirty="0" err="1">
                <a:latin typeface="Calibri"/>
                <a:cs typeface="Calibri"/>
              </a:rPr>
              <a:t>this</a:t>
            </a:r>
            <a:r>
              <a:rPr lang="he-IL" sz="2000" dirty="0">
                <a:latin typeface="Calibri"/>
                <a:cs typeface="Calibri"/>
              </a:rPr>
              <a:t> </a:t>
            </a:r>
            <a:r>
              <a:rPr lang="he-IL" sz="2000" dirty="0" err="1">
                <a:latin typeface="Calibri"/>
                <a:cs typeface="Calibri"/>
              </a:rPr>
              <a:t>plot</a:t>
            </a:r>
            <a:r>
              <a:rPr lang="he-IL" sz="2000" dirty="0">
                <a:latin typeface="Calibri"/>
                <a:cs typeface="Calibri"/>
              </a:rPr>
              <a:t> </a:t>
            </a:r>
            <a:r>
              <a:rPr lang="he-IL" sz="2000" dirty="0" err="1">
                <a:latin typeface="Calibri"/>
                <a:cs typeface="Calibri"/>
              </a:rPr>
              <a:t>graph</a:t>
            </a:r>
            <a:r>
              <a:rPr lang="he-IL" sz="2000" dirty="0">
                <a:latin typeface="Calibri"/>
                <a:cs typeface="Calibri"/>
              </a:rPr>
              <a:t> </a:t>
            </a:r>
            <a:r>
              <a:rPr lang="he-IL" sz="2000" dirty="0" err="1">
                <a:latin typeface="Calibri"/>
                <a:cs typeface="Calibri"/>
              </a:rPr>
              <a:t>it</a:t>
            </a:r>
            <a:r>
              <a:rPr lang="he-IL" sz="2000" dirty="0">
                <a:latin typeface="Calibri"/>
                <a:cs typeface="Calibri"/>
              </a:rPr>
              <a:t> </a:t>
            </a:r>
            <a:r>
              <a:rPr lang="he-IL" sz="2000" dirty="0" err="1">
                <a:latin typeface="Calibri"/>
                <a:cs typeface="Calibri"/>
              </a:rPr>
              <a:t>is</a:t>
            </a:r>
            <a:r>
              <a:rPr lang="he-IL" sz="2000" dirty="0">
                <a:latin typeface="Calibri"/>
                <a:cs typeface="Calibri"/>
              </a:rPr>
              <a:t> </a:t>
            </a:r>
            <a:r>
              <a:rPr lang="he-IL" sz="2000" dirty="0" err="1">
                <a:latin typeface="Calibri"/>
                <a:cs typeface="Calibri"/>
              </a:rPr>
              <a:t>visible</a:t>
            </a:r>
            <a:r>
              <a:rPr lang="he-IL" sz="2000" dirty="0">
                <a:latin typeface="Calibri"/>
                <a:cs typeface="Calibri"/>
              </a:rPr>
              <a:t> </a:t>
            </a:r>
            <a:r>
              <a:rPr lang="he-IL" sz="2000" dirty="0" err="1">
                <a:latin typeface="Calibri"/>
                <a:cs typeface="Calibri"/>
              </a:rPr>
              <a:t>that</a:t>
            </a:r>
            <a:r>
              <a:rPr lang="he-IL" sz="2000" dirty="0">
                <a:latin typeface="Calibri"/>
                <a:cs typeface="Calibri"/>
              </a:rPr>
              <a:t> </a:t>
            </a:r>
            <a:r>
              <a:rPr lang="he-IL" sz="2000" dirty="0" err="1">
                <a:latin typeface="Calibri"/>
                <a:cs typeface="Calibri"/>
              </a:rPr>
              <a:t>all</a:t>
            </a:r>
            <a:r>
              <a:rPr lang="he-IL" sz="2000" dirty="0">
                <a:latin typeface="Calibri"/>
                <a:cs typeface="Calibri"/>
              </a:rPr>
              <a:t> </a:t>
            </a:r>
            <a:r>
              <a:rPr lang="he-IL" sz="2000" dirty="0" err="1">
                <a:latin typeface="Calibri"/>
                <a:cs typeface="Calibri"/>
              </a:rPr>
              <a:t>the</a:t>
            </a:r>
            <a:r>
              <a:rPr lang="he-IL" sz="2000" dirty="0">
                <a:latin typeface="Calibri"/>
                <a:cs typeface="Calibri"/>
              </a:rPr>
              <a:t> </a:t>
            </a:r>
            <a:r>
              <a:rPr lang="he-IL" sz="2000" dirty="0" err="1">
                <a:latin typeface="Calibri"/>
                <a:cs typeface="Calibri"/>
              </a:rPr>
              <a:t>sectors</a:t>
            </a:r>
            <a:r>
              <a:rPr lang="he-IL" sz="2000" dirty="0">
                <a:latin typeface="Calibri"/>
                <a:cs typeface="Calibri"/>
              </a:rPr>
              <a:t> </a:t>
            </a:r>
            <a:r>
              <a:rPr lang="he-IL" sz="2000" dirty="0" err="1">
                <a:latin typeface="Calibri"/>
                <a:cs typeface="Calibri"/>
              </a:rPr>
              <a:t>have</a:t>
            </a:r>
            <a:r>
              <a:rPr lang="he-IL" sz="2000" dirty="0">
                <a:latin typeface="Calibri"/>
                <a:cs typeface="Calibri"/>
              </a:rPr>
              <a:t> </a:t>
            </a:r>
            <a:r>
              <a:rPr lang="he-IL" sz="2000" dirty="0" err="1">
                <a:solidFill>
                  <a:srgbClr val="FF0000"/>
                </a:solidFill>
                <a:latin typeface="Calibri"/>
                <a:cs typeface="Calibri"/>
              </a:rPr>
              <a:t>dramatically</a:t>
            </a:r>
            <a:r>
              <a:rPr lang="he-IL" sz="2000" dirty="0">
                <a:solidFill>
                  <a:srgbClr val="FF0000"/>
                </a:solidFill>
                <a:latin typeface="Calibri"/>
                <a:cs typeface="Calibri"/>
              </a:rPr>
              <a:t> </a:t>
            </a:r>
            <a:r>
              <a:rPr lang="he-IL" sz="2000" dirty="0" err="1">
                <a:solidFill>
                  <a:srgbClr val="FF0000"/>
                </a:solidFill>
                <a:latin typeface="Calibri"/>
                <a:cs typeface="Calibri"/>
              </a:rPr>
              <a:t>decreased</a:t>
            </a:r>
            <a:r>
              <a:rPr lang="he-IL" sz="2000" dirty="0">
                <a:solidFill>
                  <a:srgbClr val="FF0000"/>
                </a:solidFill>
                <a:latin typeface="Calibri"/>
                <a:cs typeface="Calibri"/>
              </a:rPr>
              <a:t> </a:t>
            </a:r>
            <a:r>
              <a:rPr lang="he-IL" sz="2000" dirty="0" err="1">
                <a:solidFill>
                  <a:srgbClr val="FF0000"/>
                </a:solidFill>
                <a:latin typeface="Calibri"/>
                <a:cs typeface="Calibri"/>
              </a:rPr>
              <a:t>due</a:t>
            </a:r>
            <a:r>
              <a:rPr lang="he-IL" sz="2000" dirty="0">
                <a:solidFill>
                  <a:srgbClr val="FF0000"/>
                </a:solidFill>
                <a:latin typeface="Calibri"/>
                <a:cs typeface="Calibri"/>
              </a:rPr>
              <a:t> </a:t>
            </a:r>
            <a:r>
              <a:rPr lang="he-IL" sz="2000" dirty="0" err="1">
                <a:solidFill>
                  <a:srgbClr val="FF0000"/>
                </a:solidFill>
                <a:latin typeface="Calibri"/>
                <a:cs typeface="Calibri"/>
              </a:rPr>
              <a:t>to</a:t>
            </a:r>
            <a:r>
              <a:rPr lang="he-IL" sz="2000" dirty="0">
                <a:solidFill>
                  <a:srgbClr val="FF0000"/>
                </a:solidFill>
                <a:latin typeface="Calibri"/>
                <a:cs typeface="Calibri"/>
              </a:rPr>
              <a:t> </a:t>
            </a:r>
            <a:r>
              <a:rPr lang="he-IL" sz="2000" dirty="0" err="1">
                <a:solidFill>
                  <a:srgbClr val="FF0000"/>
                </a:solidFill>
                <a:latin typeface="Calibri"/>
                <a:cs typeface="Calibri"/>
              </a:rPr>
              <a:t>the</a:t>
            </a:r>
            <a:r>
              <a:rPr lang="he-IL" sz="2000" dirty="0">
                <a:solidFill>
                  <a:srgbClr val="FF0000"/>
                </a:solidFill>
                <a:latin typeface="Calibri"/>
                <a:cs typeface="Calibri"/>
              </a:rPr>
              <a:t> </a:t>
            </a:r>
            <a:r>
              <a:rPr lang="he-IL" sz="2000" dirty="0" err="1">
                <a:solidFill>
                  <a:srgbClr val="FF0000"/>
                </a:solidFill>
                <a:latin typeface="Calibri"/>
                <a:cs typeface="Calibri"/>
              </a:rPr>
              <a:t>corona</a:t>
            </a:r>
            <a:r>
              <a:rPr lang="he-IL" sz="2000" dirty="0">
                <a:solidFill>
                  <a:srgbClr val="FF0000"/>
                </a:solidFill>
                <a:latin typeface="Calibri"/>
                <a:cs typeface="Calibri"/>
              </a:rPr>
              <a:t> </a:t>
            </a:r>
            <a:r>
              <a:rPr lang="he-IL" sz="2000" dirty="0" err="1">
                <a:solidFill>
                  <a:srgbClr val="FF0000"/>
                </a:solidFill>
                <a:latin typeface="Calibri"/>
                <a:cs typeface="Calibri"/>
              </a:rPr>
              <a:t>virus</a:t>
            </a:r>
            <a:r>
              <a:rPr lang="he-IL" sz="2000" dirty="0">
                <a:solidFill>
                  <a:srgbClr val="FF0000"/>
                </a:solidFill>
                <a:latin typeface="Calibri"/>
                <a:cs typeface="Calibri"/>
              </a:rPr>
              <a:t> </a:t>
            </a:r>
            <a:r>
              <a:rPr lang="he-IL" sz="2000" dirty="0" err="1">
                <a:latin typeface="Calibri"/>
                <a:cs typeface="Calibri"/>
              </a:rPr>
              <a:t>new</a:t>
            </a:r>
            <a:r>
              <a:rPr lang="he-IL" sz="2000" dirty="0">
                <a:latin typeface="Calibri"/>
                <a:cs typeface="Calibri"/>
              </a:rPr>
              <a:t> </a:t>
            </a:r>
            <a:r>
              <a:rPr lang="he-IL" sz="2000" dirty="0" err="1">
                <a:latin typeface="Calibri"/>
                <a:cs typeface="Calibri"/>
              </a:rPr>
              <a:t>wave</a:t>
            </a:r>
            <a:r>
              <a:rPr lang="he-IL" sz="2000" dirty="0">
                <a:latin typeface="Calibri"/>
                <a:cs typeface="Calibri"/>
              </a:rPr>
              <a:t> </a:t>
            </a:r>
            <a:r>
              <a:rPr lang="he-IL" sz="2000" dirty="0" err="1">
                <a:latin typeface="Calibri"/>
                <a:cs typeface="Calibri"/>
              </a:rPr>
              <a:t>in</a:t>
            </a:r>
            <a:r>
              <a:rPr lang="he-IL" sz="2000" dirty="0">
                <a:latin typeface="Calibri"/>
                <a:cs typeface="Calibri"/>
              </a:rPr>
              <a:t> </a:t>
            </a:r>
            <a:r>
              <a:rPr lang="he-IL" sz="2000" dirty="0" err="1">
                <a:latin typeface="Calibri"/>
                <a:cs typeface="Calibri"/>
              </a:rPr>
              <a:t>the</a:t>
            </a:r>
            <a:r>
              <a:rPr lang="he-IL" sz="2000" dirty="0">
                <a:latin typeface="Calibri"/>
                <a:cs typeface="Calibri"/>
              </a:rPr>
              <a:t> </a:t>
            </a:r>
            <a:r>
              <a:rPr lang="he-IL" sz="2000" dirty="0" err="1">
                <a:latin typeface="Calibri"/>
                <a:cs typeface="Calibri"/>
              </a:rPr>
              <a:t>last</a:t>
            </a:r>
            <a:r>
              <a:rPr lang="he-IL" sz="2000" dirty="0">
                <a:latin typeface="Calibri"/>
                <a:cs typeface="Calibri"/>
              </a:rPr>
              <a:t> </a:t>
            </a:r>
            <a:r>
              <a:rPr lang="he-IL" sz="2000" dirty="0" err="1">
                <a:latin typeface="Calibri"/>
                <a:cs typeface="Calibri"/>
              </a:rPr>
              <a:t>year</a:t>
            </a:r>
            <a:r>
              <a:rPr lang="he-IL" sz="2000" dirty="0">
                <a:latin typeface="Calibri"/>
                <a:cs typeface="Calibri"/>
              </a:rPr>
              <a:t>.</a:t>
            </a:r>
            <a:br>
              <a:rPr lang="he-IL" sz="2000" dirty="0">
                <a:latin typeface="Calibri"/>
                <a:cs typeface="Calibri"/>
              </a:rPr>
            </a:br>
            <a:br>
              <a:rPr lang="he-IL" sz="2000" dirty="0">
                <a:latin typeface="Calibri"/>
                <a:cs typeface="Calibri"/>
              </a:rPr>
            </a:br>
            <a:endParaRPr lang="he-IL" sz="2000" dirty="0">
              <a:latin typeface="Calibri"/>
              <a:cs typeface="Calibri"/>
            </a:endParaRPr>
          </a:p>
        </p:txBody>
      </p:sp>
      <p:pic>
        <p:nvPicPr>
          <p:cNvPr id="4" name="תמונה 5">
            <a:extLst>
              <a:ext uri="{FF2B5EF4-FFF2-40B4-BE49-F238E27FC236}">
                <a16:creationId xmlns:a16="http://schemas.microsoft.com/office/drawing/2014/main" id="{0F7A73C0-BBDA-4443-9DA8-5EA9FDDD92B7}"/>
              </a:ext>
            </a:extLst>
          </p:cNvPr>
          <p:cNvPicPr>
            <a:picLocks noChangeAspect="1"/>
          </p:cNvPicPr>
          <p:nvPr/>
        </p:nvPicPr>
        <p:blipFill>
          <a:blip r:embed="rId2"/>
          <a:stretch>
            <a:fillRect/>
          </a:stretch>
        </p:blipFill>
        <p:spPr>
          <a:xfrm>
            <a:off x="505869" y="762125"/>
            <a:ext cx="9903911" cy="4961893"/>
          </a:xfrm>
          <a:prstGeom prst="rect">
            <a:avLst/>
          </a:prstGeom>
        </p:spPr>
      </p:pic>
      <p:sp>
        <p:nvSpPr>
          <p:cNvPr id="5" name="תיבת טקסט 4">
            <a:extLst>
              <a:ext uri="{FF2B5EF4-FFF2-40B4-BE49-F238E27FC236}">
                <a16:creationId xmlns:a16="http://schemas.microsoft.com/office/drawing/2014/main" id="{2977F892-38A4-41B8-8644-3F7B25848DA3}"/>
              </a:ext>
            </a:extLst>
          </p:cNvPr>
          <p:cNvSpPr txBox="1"/>
          <p:nvPr/>
        </p:nvSpPr>
        <p:spPr>
          <a:xfrm>
            <a:off x="56147" y="5835242"/>
            <a:ext cx="9893473" cy="923330"/>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pPr algn="l" rtl="0"/>
            <a:r>
              <a:rPr lang="en-US" b="1" dirty="0">
                <a:solidFill>
                  <a:srgbClr val="FFC000"/>
                </a:solidFill>
                <a:latin typeface="inherit"/>
              </a:rPr>
              <a:t>Important to mention</a:t>
            </a:r>
            <a:r>
              <a:rPr lang="en-US" dirty="0">
                <a:latin typeface="inherit"/>
              </a:rPr>
              <a:t>: </a:t>
            </a:r>
            <a:r>
              <a:rPr lang="en-US" dirty="0">
                <a:ea typeface="+mn-lt"/>
                <a:cs typeface="+mn-lt"/>
              </a:rPr>
              <a:t>that there are events beyond our control that can cause drastic changes in the entire space of the stock market</a:t>
            </a:r>
            <a:endParaRPr lang="he-IL" dirty="0">
              <a:ea typeface="+mn-lt"/>
              <a:cs typeface="+mn-lt"/>
            </a:endParaRPr>
          </a:p>
          <a:p>
            <a:pPr algn="l" rtl="0">
              <a:buAutoNum type="arabicPeriod"/>
            </a:pPr>
            <a:endParaRPr lang="en-US" dirty="0">
              <a:latin typeface="inherit"/>
            </a:endParaRPr>
          </a:p>
        </p:txBody>
      </p:sp>
    </p:spTree>
    <p:extLst>
      <p:ext uri="{BB962C8B-B14F-4D97-AF65-F5344CB8AC3E}">
        <p14:creationId xmlns:p14="http://schemas.microsoft.com/office/powerpoint/2010/main" val="3047154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תמונה שמכילה טקסט, לוח כיתה, במה, לייזר&#10;&#10;התיאור נוצר באופן אוטומטי">
            <a:extLst>
              <a:ext uri="{FF2B5EF4-FFF2-40B4-BE49-F238E27FC236}">
                <a16:creationId xmlns:a16="http://schemas.microsoft.com/office/drawing/2014/main" id="{0F54E9B8-3BB0-415A-8F5E-DDCEFD31901F}"/>
              </a:ext>
            </a:extLst>
          </p:cNvPr>
          <p:cNvPicPr>
            <a:picLocks noChangeAspect="1"/>
          </p:cNvPicPr>
          <p:nvPr/>
        </p:nvPicPr>
        <p:blipFill rotWithShape="1">
          <a:blip r:embed="rId2">
            <a:alphaModFix amt="40000"/>
          </a:blip>
          <a:srcRect b="881"/>
          <a:stretch/>
        </p:blipFill>
        <p:spPr>
          <a:xfrm>
            <a:off x="6239" y="76148"/>
            <a:ext cx="12191980" cy="6857990"/>
          </a:xfrm>
          <a:prstGeom prst="rect">
            <a:avLst/>
          </a:prstGeom>
        </p:spPr>
      </p:pic>
      <p:sp>
        <p:nvSpPr>
          <p:cNvPr id="2" name="כותרת 1">
            <a:extLst>
              <a:ext uri="{FF2B5EF4-FFF2-40B4-BE49-F238E27FC236}">
                <a16:creationId xmlns:a16="http://schemas.microsoft.com/office/drawing/2014/main" id="{1A6E750F-3AA7-4EC3-8399-E13F00B07811}"/>
              </a:ext>
            </a:extLst>
          </p:cNvPr>
          <p:cNvSpPr>
            <a:spLocks noGrp="1"/>
          </p:cNvSpPr>
          <p:nvPr>
            <p:ph type="title"/>
          </p:nvPr>
        </p:nvSpPr>
        <p:spPr>
          <a:xfrm>
            <a:off x="841249" y="2028802"/>
            <a:ext cx="10506456" cy="1082489"/>
          </a:xfrm>
        </p:spPr>
        <p:txBody>
          <a:bodyPr vert="horz" lIns="91440" tIns="45720" rIns="91440" bIns="45720" rtlCol="0" anchor="b">
            <a:normAutofit/>
          </a:bodyPr>
          <a:lstStyle/>
          <a:p>
            <a:r>
              <a:rPr lang="en-US" sz="5000"/>
              <a:t>Abut the project</a:t>
            </a:r>
          </a:p>
        </p:txBody>
      </p:sp>
      <p:sp>
        <p:nvSpPr>
          <p:cNvPr id="25" name="Rectangle 2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1" name="Rectangle 3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תיבת טקסט 3">
            <a:extLst>
              <a:ext uri="{FF2B5EF4-FFF2-40B4-BE49-F238E27FC236}">
                <a16:creationId xmlns:a16="http://schemas.microsoft.com/office/drawing/2014/main" id="{6B330423-AAAE-4F9D-8D28-8DB4B3FAABF6}"/>
              </a:ext>
            </a:extLst>
          </p:cNvPr>
          <p:cNvSpPr txBox="1"/>
          <p:nvPr/>
        </p:nvSpPr>
        <p:spPr>
          <a:xfrm>
            <a:off x="841248" y="3502152"/>
            <a:ext cx="10506456" cy="267004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l" rtl="0"/>
            <a:r>
              <a:rPr lang="en-US" sz="2800" dirty="0">
                <a:ea typeface="+mn-lt"/>
                <a:cs typeface="+mn-lt"/>
              </a:rPr>
              <a:t>.</a:t>
            </a:r>
            <a:endParaRPr lang="en-US" sz="2000" dirty="0">
              <a:ea typeface="+mn-lt"/>
              <a:cs typeface="+mn-lt"/>
            </a:endParaRPr>
          </a:p>
        </p:txBody>
      </p:sp>
      <p:sp>
        <p:nvSpPr>
          <p:cNvPr id="3" name="תיבת טקסט 2">
            <a:extLst>
              <a:ext uri="{FF2B5EF4-FFF2-40B4-BE49-F238E27FC236}">
                <a16:creationId xmlns:a16="http://schemas.microsoft.com/office/drawing/2014/main" id="{CEF792F3-3481-4755-A7D9-92B2BC913529}"/>
              </a:ext>
            </a:extLst>
          </p:cNvPr>
          <p:cNvSpPr txBox="1"/>
          <p:nvPr/>
        </p:nvSpPr>
        <p:spPr>
          <a:xfrm>
            <a:off x="767863" y="3425092"/>
            <a:ext cx="9864968" cy="2308324"/>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pPr algn="l" rtl="0"/>
            <a:r>
              <a:rPr lang="en-US" dirty="0">
                <a:latin typeface="Whitney"/>
              </a:rPr>
              <a:t>Why did we choose this topic?</a:t>
            </a:r>
            <a:endParaRPr lang="en-US" dirty="0">
              <a:latin typeface="Calibri" panose="020F0502020204030204"/>
              <a:cs typeface="Calibri" panose="020F0502020204030204"/>
            </a:endParaRPr>
          </a:p>
          <a:p>
            <a:pPr algn="l"/>
            <a:r>
              <a:rPr lang="en-US" dirty="0">
                <a:latin typeface="Whitney"/>
              </a:rPr>
              <a:t> First of all, due to the corona virus spread the stock prices change everyday dramatically.</a:t>
            </a:r>
            <a:endParaRPr lang="en-US" dirty="0">
              <a:latin typeface="Calibri" panose="020F0502020204030204"/>
              <a:cs typeface="Calibri"/>
            </a:endParaRPr>
          </a:p>
          <a:p>
            <a:pPr algn="l"/>
            <a:r>
              <a:rPr lang="en-US" dirty="0">
                <a:latin typeface="Whitney"/>
              </a:rPr>
              <a:t> We like this topic and interested about stocks and its prices. In conclusion, we decided to investigate what are the reasons for the change of stock prices and what can effect the price of the stock.</a:t>
            </a:r>
            <a:endParaRPr lang="en-US" dirty="0">
              <a:latin typeface="Calibri" panose="020F0502020204030204"/>
              <a:cs typeface="Calibri"/>
            </a:endParaRPr>
          </a:p>
          <a:p>
            <a:pPr algn="l"/>
            <a:endParaRPr lang="en-US" dirty="0">
              <a:latin typeface="Whitney"/>
            </a:endParaRPr>
          </a:p>
          <a:p>
            <a:pPr algn="l"/>
            <a:r>
              <a:rPr lang="en-US" dirty="0">
                <a:latin typeface="Whitney"/>
              </a:rPr>
              <a:t> We personally invest in the capital market and we have always been interested in knowing what are the characteristics through which the stock price trend can be predicted.</a:t>
            </a:r>
            <a:endParaRPr lang="en-US">
              <a:cs typeface="Calibri"/>
            </a:endParaRPr>
          </a:p>
        </p:txBody>
      </p:sp>
    </p:spTree>
    <p:extLst>
      <p:ext uri="{BB962C8B-B14F-4D97-AF65-F5344CB8AC3E}">
        <p14:creationId xmlns:p14="http://schemas.microsoft.com/office/powerpoint/2010/main" val="265248627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mph" presetSubtype="2" fill="hold" nodeType="clickEffect">
                                  <p:stCondLst>
                                    <p:cond delay="0"/>
                                  </p:stCondLst>
                                  <p:childTnLst>
                                    <p:animClr clrSpc="rgb" dir="cw">
                                      <p:cBhvr>
                                        <p:cTn id="10" dur="2000" fill="hold"/>
                                        <p:tgtEl>
                                          <p:spTgt spid="4"/>
                                        </p:tgtEl>
                                        <p:attrNameLst>
                                          <p:attrName>fillcolor</p:attrName>
                                        </p:attrNameLst>
                                      </p:cBhvr>
                                      <p:to>
                                        <a:schemeClr val="accent2"/>
                                      </p:to>
                                    </p:animClr>
                                    <p:set>
                                      <p:cBhvr>
                                        <p:cTn id="11" dur="2000" fill="hold"/>
                                        <p:tgtEl>
                                          <p:spTgt spid="4"/>
                                        </p:tgtEl>
                                        <p:attrNameLst>
                                          <p:attrName>fill.type</p:attrName>
                                        </p:attrNameLst>
                                      </p:cBhvr>
                                      <p:to>
                                        <p:strVal val="solid"/>
                                      </p:to>
                                    </p:set>
                                    <p:set>
                                      <p:cBhvr>
                                        <p:cTn id="12" dur="2000" fill="hold"/>
                                        <p:tgtEl>
                                          <p:spTgt spid="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48">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Digital business graph and charts">
            <a:extLst>
              <a:ext uri="{FF2B5EF4-FFF2-40B4-BE49-F238E27FC236}">
                <a16:creationId xmlns:a16="http://schemas.microsoft.com/office/drawing/2014/main" id="{2B7C0D32-9867-4DA6-998C-F584573BDD51}"/>
              </a:ext>
            </a:extLst>
          </p:cNvPr>
          <p:cNvPicPr>
            <a:picLocks noChangeAspect="1"/>
          </p:cNvPicPr>
          <p:nvPr/>
        </p:nvPicPr>
        <p:blipFill rotWithShape="1">
          <a:blip r:embed="rId2">
            <a:alphaModFix amt="50000"/>
          </a:blip>
          <a:srcRect l="14085" r="1048" b="1"/>
          <a:stretch/>
        </p:blipFill>
        <p:spPr>
          <a:xfrm>
            <a:off x="20" y="1"/>
            <a:ext cx="12191980" cy="6857999"/>
          </a:xfrm>
          <a:prstGeom prst="rect">
            <a:avLst/>
          </a:prstGeom>
        </p:spPr>
      </p:pic>
      <p:sp>
        <p:nvSpPr>
          <p:cNvPr id="2" name="כותרת 1">
            <a:extLst>
              <a:ext uri="{FF2B5EF4-FFF2-40B4-BE49-F238E27FC236}">
                <a16:creationId xmlns:a16="http://schemas.microsoft.com/office/drawing/2014/main" id="{E8AED5CC-6981-4CA7-AD41-64BE0D905DA3}"/>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b="1" dirty="0">
                <a:ea typeface="+mj-lt"/>
                <a:cs typeface="+mj-lt"/>
              </a:rPr>
              <a:t>Machine Learning</a:t>
            </a:r>
            <a:endParaRPr lang="he-IL" b="1" dirty="0">
              <a:ea typeface="+mj-lt"/>
              <a:cs typeface="+mj-lt"/>
            </a:endParaRPr>
          </a:p>
        </p:txBody>
      </p:sp>
      <p:sp>
        <p:nvSpPr>
          <p:cNvPr id="55"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78706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מציין מיקום תוכן 2">
            <a:extLst>
              <a:ext uri="{FF2B5EF4-FFF2-40B4-BE49-F238E27FC236}">
                <a16:creationId xmlns:a16="http://schemas.microsoft.com/office/drawing/2014/main" id="{249E8E41-F097-4DAA-B272-D9AAA6671B53}"/>
              </a:ext>
            </a:extLst>
          </p:cNvPr>
          <p:cNvSpPr>
            <a:spLocks noGrp="1"/>
          </p:cNvSpPr>
          <p:nvPr>
            <p:ph idx="1"/>
          </p:nvPr>
        </p:nvSpPr>
        <p:spPr>
          <a:xfrm>
            <a:off x="472441" y="386841"/>
            <a:ext cx="10515598" cy="4154361"/>
          </a:xfrm>
        </p:spPr>
        <p:txBody>
          <a:bodyPr vert="horz" lIns="91440" tIns="45720" rIns="91440" bIns="45720" rtlCol="0" anchor="t">
            <a:normAutofit/>
          </a:bodyPr>
          <a:lstStyle/>
          <a:p>
            <a:pPr marL="0" indent="0">
              <a:buNone/>
            </a:pPr>
            <a:r>
              <a:rPr lang="he-IL" sz="2100" dirty="0" err="1">
                <a:ea typeface="+mn-lt"/>
                <a:cs typeface="+mn-lt"/>
              </a:rPr>
              <a:t>Our</a:t>
            </a:r>
            <a:r>
              <a:rPr lang="he-IL" sz="2100" dirty="0">
                <a:ea typeface="+mn-lt"/>
                <a:cs typeface="+mn-lt"/>
              </a:rPr>
              <a:t> </a:t>
            </a:r>
            <a:r>
              <a:rPr lang="he-IL" sz="2100" dirty="0" err="1">
                <a:ea typeface="+mn-lt"/>
                <a:cs typeface="+mn-lt"/>
              </a:rPr>
              <a:t>label</a:t>
            </a:r>
            <a:r>
              <a:rPr lang="he-IL" sz="2100" dirty="0">
                <a:ea typeface="+mn-lt"/>
                <a:cs typeface="+mn-lt"/>
              </a:rPr>
              <a:t> </a:t>
            </a:r>
            <a:r>
              <a:rPr lang="he-IL" sz="2100" dirty="0" err="1">
                <a:ea typeface="+mn-lt"/>
                <a:cs typeface="+mn-lt"/>
              </a:rPr>
              <a:t>is</a:t>
            </a:r>
            <a:r>
              <a:rPr lang="he-IL" sz="2100" dirty="0">
                <a:ea typeface="+mn-lt"/>
                <a:cs typeface="+mn-lt"/>
              </a:rPr>
              <a:t> "</a:t>
            </a:r>
            <a:r>
              <a:rPr lang="he-IL" sz="2100" dirty="0" err="1">
                <a:solidFill>
                  <a:srgbClr val="FFC000"/>
                </a:solidFill>
                <a:ea typeface="+mn-lt"/>
                <a:cs typeface="+mn-lt"/>
              </a:rPr>
              <a:t>Predict_Inc_Dec</a:t>
            </a:r>
            <a:r>
              <a:rPr lang="he-IL" sz="2100" dirty="0">
                <a:ea typeface="+mn-lt"/>
                <a:cs typeface="+mn-lt"/>
              </a:rPr>
              <a:t>" </a:t>
            </a:r>
            <a:r>
              <a:rPr lang="he-IL" sz="2100" dirty="0" err="1">
                <a:ea typeface="+mn-lt"/>
                <a:cs typeface="+mn-lt"/>
              </a:rPr>
              <a:t>column</a:t>
            </a:r>
            <a:r>
              <a:rPr lang="he-IL" sz="2100" dirty="0">
                <a:ea typeface="+mn-lt"/>
                <a:cs typeface="+mn-lt"/>
              </a:rPr>
              <a:t>, </a:t>
            </a:r>
            <a:r>
              <a:rPr lang="he-IL" sz="2100" dirty="0" err="1">
                <a:ea typeface="+mn-lt"/>
                <a:cs typeface="+mn-lt"/>
              </a:rPr>
              <a:t>as</a:t>
            </a:r>
            <a:r>
              <a:rPr lang="he-IL" sz="2100" dirty="0">
                <a:ea typeface="+mn-lt"/>
                <a:cs typeface="+mn-lt"/>
              </a:rPr>
              <a:t> </a:t>
            </a:r>
            <a:r>
              <a:rPr lang="he-IL" sz="2100" dirty="0" err="1">
                <a:ea typeface="+mn-lt"/>
                <a:cs typeface="+mn-lt"/>
              </a:rPr>
              <a:t>our</a:t>
            </a:r>
            <a:r>
              <a:rPr lang="he-IL" sz="2100" dirty="0">
                <a:ea typeface="+mn-lt"/>
                <a:cs typeface="+mn-lt"/>
              </a:rPr>
              <a:t> </a:t>
            </a:r>
            <a:r>
              <a:rPr lang="he-IL" sz="2100" dirty="0" err="1">
                <a:ea typeface="+mn-lt"/>
                <a:cs typeface="+mn-lt"/>
              </a:rPr>
              <a:t>research</a:t>
            </a:r>
            <a:r>
              <a:rPr lang="he-IL" sz="2100" dirty="0">
                <a:ea typeface="+mn-lt"/>
                <a:cs typeface="+mn-lt"/>
              </a:rPr>
              <a:t> </a:t>
            </a:r>
            <a:r>
              <a:rPr lang="he-IL" sz="2100" dirty="0" err="1">
                <a:ea typeface="+mn-lt"/>
                <a:cs typeface="+mn-lt"/>
              </a:rPr>
              <a:t>question</a:t>
            </a:r>
            <a:r>
              <a:rPr lang="he-IL" sz="2100" dirty="0">
                <a:ea typeface="+mn-lt"/>
                <a:cs typeface="+mn-lt"/>
              </a:rPr>
              <a:t> </a:t>
            </a:r>
            <a:r>
              <a:rPr lang="he-IL" sz="2100" dirty="0" err="1">
                <a:ea typeface="+mn-lt"/>
                <a:cs typeface="+mn-lt"/>
              </a:rPr>
              <a:t>refers</a:t>
            </a:r>
            <a:r>
              <a:rPr lang="he-IL" sz="2100" dirty="0">
                <a:ea typeface="+mn-lt"/>
                <a:cs typeface="+mn-lt"/>
              </a:rPr>
              <a:t> </a:t>
            </a:r>
            <a:r>
              <a:rPr lang="he-IL" sz="2100" dirty="0" err="1">
                <a:ea typeface="+mn-lt"/>
                <a:cs typeface="+mn-lt"/>
              </a:rPr>
              <a:t>to</a:t>
            </a:r>
            <a:r>
              <a:rPr lang="he-IL" sz="2100" dirty="0">
                <a:ea typeface="+mn-lt"/>
                <a:cs typeface="+mn-lt"/>
              </a:rPr>
              <a:t> </a:t>
            </a:r>
            <a:r>
              <a:rPr lang="he-IL" sz="2100" dirty="0" err="1">
                <a:ea typeface="+mn-lt"/>
                <a:cs typeface="+mn-lt"/>
              </a:rPr>
              <a:t>whether</a:t>
            </a:r>
            <a:r>
              <a:rPr lang="he-IL" sz="2100" dirty="0">
                <a:ea typeface="+mn-lt"/>
                <a:cs typeface="+mn-lt"/>
              </a:rPr>
              <a:t> </a:t>
            </a:r>
            <a:r>
              <a:rPr lang="he-IL" sz="2100" dirty="0" err="1">
                <a:ea typeface="+mn-lt"/>
                <a:cs typeface="+mn-lt"/>
              </a:rPr>
              <a:t>the</a:t>
            </a:r>
            <a:r>
              <a:rPr lang="he-IL" sz="2100" dirty="0">
                <a:ea typeface="+mn-lt"/>
                <a:cs typeface="+mn-lt"/>
              </a:rPr>
              <a:t> </a:t>
            </a:r>
            <a:r>
              <a:rPr lang="he-IL" sz="2100" dirty="0" err="1">
                <a:ea typeface="+mn-lt"/>
                <a:cs typeface="+mn-lt"/>
              </a:rPr>
              <a:t>trend</a:t>
            </a:r>
            <a:r>
              <a:rPr lang="he-IL" sz="2100" dirty="0">
                <a:ea typeface="+mn-lt"/>
                <a:cs typeface="+mn-lt"/>
              </a:rPr>
              <a:t> </a:t>
            </a:r>
            <a:r>
              <a:rPr lang="he-IL" sz="2100" dirty="0" err="1">
                <a:ea typeface="+mn-lt"/>
                <a:cs typeface="+mn-lt"/>
              </a:rPr>
              <a:t>of</a:t>
            </a:r>
            <a:r>
              <a:rPr lang="he-IL" sz="2100" dirty="0">
                <a:ea typeface="+mn-lt"/>
                <a:cs typeface="+mn-lt"/>
              </a:rPr>
              <a:t> </a:t>
            </a:r>
            <a:r>
              <a:rPr lang="he-IL" sz="2100" dirty="0" err="1">
                <a:ea typeface="+mn-lt"/>
                <a:cs typeface="+mn-lt"/>
              </a:rPr>
              <a:t>the</a:t>
            </a:r>
            <a:r>
              <a:rPr lang="he-IL" sz="2100" dirty="0">
                <a:ea typeface="+mn-lt"/>
                <a:cs typeface="+mn-lt"/>
              </a:rPr>
              <a:t> </a:t>
            </a:r>
            <a:r>
              <a:rPr lang="he-IL" sz="2100" dirty="0" err="1">
                <a:ea typeface="+mn-lt"/>
                <a:cs typeface="+mn-lt"/>
              </a:rPr>
              <a:t>price</a:t>
            </a:r>
            <a:r>
              <a:rPr lang="he-IL" sz="2100" dirty="0">
                <a:ea typeface="+mn-lt"/>
                <a:cs typeface="+mn-lt"/>
              </a:rPr>
              <a:t> </a:t>
            </a:r>
            <a:r>
              <a:rPr lang="he-IL" sz="2100" dirty="0" err="1">
                <a:ea typeface="+mn-lt"/>
                <a:cs typeface="+mn-lt"/>
              </a:rPr>
              <a:t>of</a:t>
            </a:r>
            <a:r>
              <a:rPr lang="he-IL" sz="2100" dirty="0">
                <a:ea typeface="+mn-lt"/>
                <a:cs typeface="+mn-lt"/>
              </a:rPr>
              <a:t> </a:t>
            </a:r>
            <a:r>
              <a:rPr lang="he-IL" sz="2100" dirty="0" err="1">
                <a:ea typeface="+mn-lt"/>
                <a:cs typeface="+mn-lt"/>
              </a:rPr>
              <a:t>the</a:t>
            </a:r>
            <a:r>
              <a:rPr lang="he-IL" sz="2100" dirty="0">
                <a:ea typeface="+mn-lt"/>
                <a:cs typeface="+mn-lt"/>
              </a:rPr>
              <a:t> </a:t>
            </a:r>
            <a:r>
              <a:rPr lang="he-IL" sz="2100" dirty="0" err="1">
                <a:ea typeface="+mn-lt"/>
                <a:cs typeface="+mn-lt"/>
              </a:rPr>
              <a:t>stock</a:t>
            </a:r>
            <a:r>
              <a:rPr lang="he-IL" sz="2100" dirty="0">
                <a:ea typeface="+mn-lt"/>
                <a:cs typeface="+mn-lt"/>
              </a:rPr>
              <a:t> </a:t>
            </a:r>
            <a:r>
              <a:rPr lang="he-IL" sz="2100" dirty="0" err="1">
                <a:ea typeface="+mn-lt"/>
                <a:cs typeface="+mn-lt"/>
              </a:rPr>
              <a:t>will</a:t>
            </a:r>
            <a:r>
              <a:rPr lang="he-IL" sz="2100" dirty="0">
                <a:ea typeface="+mn-lt"/>
                <a:cs typeface="+mn-lt"/>
              </a:rPr>
              <a:t> </a:t>
            </a:r>
            <a:r>
              <a:rPr lang="he-IL" sz="2100" dirty="0" err="1">
                <a:ea typeface="+mn-lt"/>
                <a:cs typeface="+mn-lt"/>
              </a:rPr>
              <a:t>increase</a:t>
            </a:r>
            <a:r>
              <a:rPr lang="he-IL" sz="2100" dirty="0">
                <a:ea typeface="+mn-lt"/>
                <a:cs typeface="+mn-lt"/>
              </a:rPr>
              <a:t> </a:t>
            </a:r>
            <a:r>
              <a:rPr lang="he-IL" sz="2100" dirty="0" err="1">
                <a:ea typeface="+mn-lt"/>
                <a:cs typeface="+mn-lt"/>
              </a:rPr>
              <a:t>or</a:t>
            </a:r>
            <a:r>
              <a:rPr lang="he-IL" sz="2100" dirty="0">
                <a:ea typeface="+mn-lt"/>
                <a:cs typeface="+mn-lt"/>
              </a:rPr>
              <a:t> </a:t>
            </a:r>
            <a:r>
              <a:rPr lang="he-IL" sz="2100" dirty="0" err="1">
                <a:ea typeface="+mn-lt"/>
                <a:cs typeface="+mn-lt"/>
              </a:rPr>
              <a:t>decrease</a:t>
            </a:r>
            <a:r>
              <a:rPr lang="he-IL" sz="2100" dirty="0">
                <a:ea typeface="+mn-lt"/>
                <a:cs typeface="+mn-lt"/>
              </a:rPr>
              <a:t>.</a:t>
            </a:r>
          </a:p>
          <a:p>
            <a:endParaRPr lang="he-IL" sz="2000" dirty="0">
              <a:ea typeface="+mn-lt"/>
              <a:cs typeface="+mn-lt"/>
            </a:endParaRPr>
          </a:p>
          <a:p>
            <a:r>
              <a:rPr lang="he-IL" sz="2000" dirty="0" err="1">
                <a:ea typeface="+mn-lt"/>
                <a:cs typeface="+mn-lt"/>
              </a:rPr>
              <a:t>We</a:t>
            </a:r>
            <a:r>
              <a:rPr lang="he-IL" sz="2000" dirty="0">
                <a:ea typeface="+mn-lt"/>
                <a:cs typeface="+mn-lt"/>
              </a:rPr>
              <a:t> </a:t>
            </a:r>
            <a:r>
              <a:rPr lang="he-IL" sz="2000" dirty="0" err="1">
                <a:ea typeface="+mn-lt"/>
                <a:cs typeface="+mn-lt"/>
              </a:rPr>
              <a:t>chose</a:t>
            </a:r>
            <a:r>
              <a:rPr lang="he-IL" sz="2000" dirty="0">
                <a:ea typeface="+mn-lt"/>
                <a:cs typeface="+mn-lt"/>
              </a:rPr>
              <a:t> </a:t>
            </a:r>
            <a:r>
              <a:rPr lang="he-IL" sz="2000" dirty="0" err="1">
                <a:ea typeface="+mn-lt"/>
                <a:cs typeface="+mn-lt"/>
              </a:rPr>
              <a:t>to</a:t>
            </a:r>
            <a:r>
              <a:rPr lang="he-IL" sz="2000" dirty="0">
                <a:ea typeface="+mn-lt"/>
                <a:cs typeface="+mn-lt"/>
              </a:rPr>
              <a:t> </a:t>
            </a:r>
            <a:r>
              <a:rPr lang="he-IL" sz="2000" dirty="0" err="1">
                <a:ea typeface="+mn-lt"/>
                <a:cs typeface="+mn-lt"/>
              </a:rPr>
              <a:t>apply</a:t>
            </a:r>
            <a:r>
              <a:rPr lang="he-IL" sz="2000" dirty="0">
                <a:ea typeface="+mn-lt"/>
                <a:cs typeface="+mn-lt"/>
              </a:rPr>
              <a:t> </a:t>
            </a:r>
            <a:r>
              <a:rPr lang="he-IL" sz="2000" dirty="0">
                <a:solidFill>
                  <a:schemeClr val="accent6"/>
                </a:solidFill>
                <a:ea typeface="+mn-lt"/>
                <a:cs typeface="+mn-lt"/>
              </a:rPr>
              <a:t>KNN</a:t>
            </a:r>
            <a:r>
              <a:rPr lang="he-IL" sz="2000" dirty="0">
                <a:ea typeface="+mn-lt"/>
                <a:cs typeface="+mn-lt"/>
              </a:rPr>
              <a:t> </a:t>
            </a:r>
            <a:r>
              <a:rPr lang="he-IL" sz="2000" dirty="0" err="1">
                <a:ea typeface="+mn-lt"/>
                <a:cs typeface="+mn-lt"/>
              </a:rPr>
              <a:t>and</a:t>
            </a:r>
            <a:r>
              <a:rPr lang="he-IL" sz="2000" dirty="0">
                <a:ea typeface="+mn-lt"/>
                <a:cs typeface="+mn-lt"/>
              </a:rPr>
              <a:t> </a:t>
            </a:r>
            <a:r>
              <a:rPr lang="he-IL" sz="2000" dirty="0" err="1">
                <a:solidFill>
                  <a:schemeClr val="accent6"/>
                </a:solidFill>
                <a:ea typeface="+mn-lt"/>
                <a:cs typeface="+mn-lt"/>
              </a:rPr>
              <a:t>Decision</a:t>
            </a:r>
            <a:r>
              <a:rPr lang="he-IL" sz="2000" dirty="0">
                <a:solidFill>
                  <a:schemeClr val="accent6"/>
                </a:solidFill>
                <a:ea typeface="+mn-lt"/>
                <a:cs typeface="+mn-lt"/>
              </a:rPr>
              <a:t> </a:t>
            </a:r>
            <a:r>
              <a:rPr lang="he-IL" sz="2000" dirty="0" err="1">
                <a:solidFill>
                  <a:schemeClr val="accent6"/>
                </a:solidFill>
                <a:ea typeface="+mn-lt"/>
                <a:cs typeface="+mn-lt"/>
              </a:rPr>
              <a:t>Tree</a:t>
            </a:r>
            <a:r>
              <a:rPr lang="he-IL" sz="2000" dirty="0">
                <a:solidFill>
                  <a:schemeClr val="accent6"/>
                </a:solidFill>
                <a:ea typeface="+mn-lt"/>
                <a:cs typeface="+mn-lt"/>
              </a:rPr>
              <a:t>  </a:t>
            </a:r>
            <a:r>
              <a:rPr lang="he-IL" sz="2000" dirty="0">
                <a:ea typeface="+mn-lt"/>
                <a:cs typeface="+mn-lt"/>
              </a:rPr>
              <a:t>- </a:t>
            </a:r>
            <a:r>
              <a:rPr lang="he-IL" sz="2000" dirty="0" err="1">
                <a:ea typeface="+mn-lt"/>
                <a:cs typeface="+mn-lt"/>
              </a:rPr>
              <a:t>Supervised</a:t>
            </a:r>
            <a:r>
              <a:rPr lang="he-IL" sz="2000" dirty="0">
                <a:ea typeface="+mn-lt"/>
                <a:cs typeface="+mn-lt"/>
              </a:rPr>
              <a:t> </a:t>
            </a:r>
            <a:r>
              <a:rPr lang="he-IL" sz="2000" dirty="0" err="1">
                <a:ea typeface="+mn-lt"/>
                <a:cs typeface="+mn-lt"/>
              </a:rPr>
              <a:t>Learning</a:t>
            </a:r>
            <a:r>
              <a:rPr lang="he-IL" sz="2000" dirty="0">
                <a:ea typeface="+mn-lt"/>
                <a:cs typeface="+mn-lt"/>
              </a:rPr>
              <a:t> </a:t>
            </a:r>
            <a:r>
              <a:rPr lang="he-IL" sz="2000" dirty="0" err="1">
                <a:ea typeface="+mn-lt"/>
                <a:cs typeface="+mn-lt"/>
              </a:rPr>
              <a:t>for</a:t>
            </a:r>
            <a:r>
              <a:rPr lang="he-IL" sz="2000" dirty="0">
                <a:ea typeface="+mn-lt"/>
                <a:cs typeface="+mn-lt"/>
              </a:rPr>
              <a:t> </a:t>
            </a:r>
            <a:r>
              <a:rPr lang="he-IL" sz="2000" dirty="0" err="1">
                <a:ea typeface="+mn-lt"/>
                <a:cs typeface="+mn-lt"/>
              </a:rPr>
              <a:t>classification</a:t>
            </a:r>
            <a:r>
              <a:rPr lang="he-IL" sz="2000" dirty="0">
                <a:ea typeface="+mn-lt"/>
                <a:cs typeface="+mn-lt"/>
              </a:rPr>
              <a:t> </a:t>
            </a:r>
            <a:r>
              <a:rPr lang="he-IL" sz="2000" dirty="0" err="1">
                <a:ea typeface="+mn-lt"/>
                <a:cs typeface="+mn-lt"/>
              </a:rPr>
              <a:t>problems</a:t>
            </a:r>
            <a:r>
              <a:rPr lang="he-IL" sz="2000" dirty="0">
                <a:ea typeface="+mn-lt"/>
                <a:cs typeface="+mn-lt"/>
              </a:rPr>
              <a:t> – </a:t>
            </a:r>
            <a:r>
              <a:rPr lang="he-IL" sz="2000" dirty="0" err="1">
                <a:ea typeface="+mn-lt"/>
                <a:cs typeface="+mn-lt"/>
              </a:rPr>
              <a:t>categoric</a:t>
            </a:r>
            <a:r>
              <a:rPr lang="he-IL" sz="2000" dirty="0">
                <a:ea typeface="+mn-lt"/>
                <a:cs typeface="+mn-lt"/>
              </a:rPr>
              <a:t> </a:t>
            </a:r>
            <a:r>
              <a:rPr lang="he-IL" sz="2000" dirty="0" err="1">
                <a:ea typeface="+mn-lt"/>
                <a:cs typeface="+mn-lt"/>
              </a:rPr>
              <a:t>label</a:t>
            </a:r>
            <a:r>
              <a:rPr lang="he-IL" sz="2000" dirty="0">
                <a:ea typeface="+mn-lt"/>
                <a:cs typeface="+mn-lt"/>
              </a:rPr>
              <a:t>. </a:t>
            </a:r>
          </a:p>
          <a:p>
            <a:endParaRPr lang="he-IL" sz="2000" dirty="0">
              <a:ea typeface="+mn-lt"/>
              <a:cs typeface="+mn-lt"/>
            </a:endParaRPr>
          </a:p>
          <a:p>
            <a:r>
              <a:rPr lang="he-IL" sz="2000" dirty="0">
                <a:ea typeface="+mn-lt"/>
                <a:cs typeface="+mn-lt"/>
              </a:rPr>
              <a:t>Before </a:t>
            </a:r>
            <a:r>
              <a:rPr lang="he-IL" sz="2000" dirty="0" err="1">
                <a:ea typeface="+mn-lt"/>
                <a:cs typeface="+mn-lt"/>
              </a:rPr>
              <a:t>the</a:t>
            </a:r>
            <a:r>
              <a:rPr lang="he-IL" sz="2000" dirty="0">
                <a:ea typeface="+mn-lt"/>
                <a:cs typeface="+mn-lt"/>
              </a:rPr>
              <a:t> </a:t>
            </a:r>
            <a:r>
              <a:rPr lang="he-IL" sz="2000" dirty="0" err="1">
                <a:ea typeface="+mn-lt"/>
                <a:cs typeface="+mn-lt"/>
              </a:rPr>
              <a:t>feature</a:t>
            </a:r>
            <a:r>
              <a:rPr lang="he-IL" sz="2000" dirty="0">
                <a:ea typeface="+mn-lt"/>
                <a:cs typeface="+mn-lt"/>
              </a:rPr>
              <a:t> </a:t>
            </a:r>
            <a:r>
              <a:rPr lang="he-IL" sz="2000" dirty="0" err="1">
                <a:ea typeface="+mn-lt"/>
                <a:cs typeface="+mn-lt"/>
              </a:rPr>
              <a:t>engineering</a:t>
            </a:r>
            <a:r>
              <a:rPr lang="en-US" sz="2000" dirty="0">
                <a:ea typeface="+mn-lt"/>
                <a:cs typeface="+mn-lt"/>
              </a:rPr>
              <a:t>,</a:t>
            </a:r>
            <a:r>
              <a:rPr lang="he-IL" sz="2000" dirty="0">
                <a:ea typeface="+mn-lt"/>
                <a:cs typeface="+mn-lt"/>
              </a:rPr>
              <a:t> </a:t>
            </a:r>
            <a:r>
              <a:rPr lang="he-IL" sz="2000" dirty="0" err="1">
                <a:ea typeface="+mn-lt"/>
                <a:cs typeface="+mn-lt"/>
              </a:rPr>
              <a:t>our</a:t>
            </a:r>
            <a:r>
              <a:rPr lang="he-IL" sz="2000" dirty="0">
                <a:ea typeface="+mn-lt"/>
                <a:cs typeface="+mn-lt"/>
              </a:rPr>
              <a:t> </a:t>
            </a:r>
            <a:r>
              <a:rPr lang="he-IL" sz="2000" dirty="0" err="1">
                <a:ea typeface="+mn-lt"/>
                <a:cs typeface="+mn-lt"/>
              </a:rPr>
              <a:t>label</a:t>
            </a:r>
            <a:r>
              <a:rPr lang="he-IL" sz="2000" dirty="0">
                <a:ea typeface="+mn-lt"/>
                <a:cs typeface="+mn-lt"/>
              </a:rPr>
              <a:t> </a:t>
            </a:r>
            <a:r>
              <a:rPr lang="he-IL" sz="2000" dirty="0" err="1">
                <a:ea typeface="+mn-lt"/>
                <a:cs typeface="+mn-lt"/>
              </a:rPr>
              <a:t>column</a:t>
            </a:r>
            <a:r>
              <a:rPr lang="he-IL" sz="2000" dirty="0">
                <a:ea typeface="+mn-lt"/>
                <a:cs typeface="+mn-lt"/>
              </a:rPr>
              <a:t> </a:t>
            </a:r>
            <a:r>
              <a:rPr lang="he-IL" sz="2000" dirty="0" err="1">
                <a:ea typeface="+mn-lt"/>
                <a:cs typeface="+mn-lt"/>
              </a:rPr>
              <a:t>contained</a:t>
            </a:r>
            <a:r>
              <a:rPr lang="he-IL" sz="2000" dirty="0">
                <a:ea typeface="+mn-lt"/>
                <a:cs typeface="+mn-lt"/>
              </a:rPr>
              <a:t> </a:t>
            </a:r>
            <a:r>
              <a:rPr lang="he-IL" sz="2000" dirty="0" err="1">
                <a:ea typeface="+mn-lt"/>
                <a:cs typeface="+mn-lt"/>
              </a:rPr>
              <a:t>more</a:t>
            </a:r>
            <a:r>
              <a:rPr lang="he-IL" sz="2000" dirty="0">
                <a:ea typeface="+mn-lt"/>
                <a:cs typeface="+mn-lt"/>
              </a:rPr>
              <a:t> </a:t>
            </a:r>
            <a:r>
              <a:rPr lang="en-US" sz="2000" dirty="0">
                <a:ea typeface="+mn-lt"/>
                <a:cs typeface="+mn-lt"/>
              </a:rPr>
              <a:t> ‘0’ than ‘1’ and we normalized it.​ after the normalization the accuracy score is </a:t>
            </a:r>
            <a:r>
              <a:rPr lang="en-US" sz="2000" dirty="0">
                <a:solidFill>
                  <a:srgbClr val="0070C0"/>
                </a:solidFill>
                <a:ea typeface="+mn-lt"/>
                <a:cs typeface="+mn-lt"/>
              </a:rPr>
              <a:t>76%</a:t>
            </a:r>
            <a:endParaRPr lang="he-IL" sz="2000" dirty="0">
              <a:solidFill>
                <a:srgbClr val="0070C0"/>
              </a:solidFill>
              <a:cs typeface="Calibri"/>
            </a:endParaRPr>
          </a:p>
          <a:p>
            <a:pPr marL="0" indent="0">
              <a:buNone/>
            </a:pPr>
            <a:endParaRPr lang="he-IL" sz="2000" dirty="0">
              <a:cs typeface="Calibri"/>
            </a:endParaRPr>
          </a:p>
          <a:p>
            <a:pPr marL="0" indent="0">
              <a:buNone/>
            </a:pPr>
            <a:br>
              <a:rPr lang="en-US" dirty="0"/>
            </a:br>
            <a:endParaRPr lang="en-US" dirty="0">
              <a:cs typeface="Calibri" panose="020F0502020204030204"/>
            </a:endParaRPr>
          </a:p>
          <a:p>
            <a:endParaRPr lang="he-IL" sz="2000" dirty="0">
              <a:ea typeface="+mn-lt"/>
              <a:cs typeface="+mn-lt"/>
            </a:endParaRPr>
          </a:p>
          <a:p>
            <a:endParaRPr lang="he-IL" sz="2000" dirty="0">
              <a:ea typeface="+mn-lt"/>
              <a:cs typeface="+mn-lt"/>
            </a:endParaRPr>
          </a:p>
          <a:p>
            <a:endParaRPr lang="he-IL" sz="2000" dirty="0">
              <a:ea typeface="+mn-lt"/>
              <a:cs typeface="+mn-lt"/>
            </a:endParaRPr>
          </a:p>
        </p:txBody>
      </p:sp>
      <p:pic>
        <p:nvPicPr>
          <p:cNvPr id="4" name="תמונה 4" descr="תמונה שמכילה טקסט, צילום מסך, מסך, כסף&#10;&#10;התיאור נוצר באופן אוטומטי">
            <a:extLst>
              <a:ext uri="{FF2B5EF4-FFF2-40B4-BE49-F238E27FC236}">
                <a16:creationId xmlns:a16="http://schemas.microsoft.com/office/drawing/2014/main" id="{39CA76D9-B456-4040-A64A-CB0FFD7C29B6}"/>
              </a:ext>
            </a:extLst>
          </p:cNvPr>
          <p:cNvPicPr>
            <a:picLocks noChangeAspect="1"/>
          </p:cNvPicPr>
          <p:nvPr/>
        </p:nvPicPr>
        <p:blipFill>
          <a:blip r:embed="rId2"/>
          <a:stretch>
            <a:fillRect/>
          </a:stretch>
        </p:blipFill>
        <p:spPr>
          <a:xfrm>
            <a:off x="2676101" y="3700771"/>
            <a:ext cx="6108277" cy="3157229"/>
          </a:xfrm>
          <a:prstGeom prst="rect">
            <a:avLst/>
          </a:prstGeom>
        </p:spPr>
      </p:pic>
    </p:spTree>
    <p:extLst>
      <p:ext uri="{BB962C8B-B14F-4D97-AF65-F5344CB8AC3E}">
        <p14:creationId xmlns:p14="http://schemas.microsoft.com/office/powerpoint/2010/main" val="443987085"/>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כותרת 1">
            <a:extLst>
              <a:ext uri="{FF2B5EF4-FFF2-40B4-BE49-F238E27FC236}">
                <a16:creationId xmlns:a16="http://schemas.microsoft.com/office/drawing/2014/main" id="{DA3D8993-714C-4108-81C2-1F765DB4E015}"/>
              </a:ext>
            </a:extLst>
          </p:cNvPr>
          <p:cNvSpPr>
            <a:spLocks noGrp="1"/>
          </p:cNvSpPr>
          <p:nvPr>
            <p:ph type="title"/>
          </p:nvPr>
        </p:nvSpPr>
        <p:spPr>
          <a:xfrm>
            <a:off x="833002" y="365125"/>
            <a:ext cx="10520702" cy="1325563"/>
          </a:xfrm>
        </p:spPr>
        <p:txBody>
          <a:bodyPr>
            <a:normAutofit/>
          </a:bodyPr>
          <a:lstStyle/>
          <a:p>
            <a:r>
              <a:rPr lang="he-IL" dirty="0" err="1">
                <a:solidFill>
                  <a:srgbClr val="FFFFFF"/>
                </a:solidFill>
                <a:cs typeface="Times New Roman"/>
              </a:rPr>
              <a:t>Ste</a:t>
            </a:r>
            <a:r>
              <a:rPr lang="en-US" dirty="0" err="1">
                <a:solidFill>
                  <a:srgbClr val="FFFFFF"/>
                </a:solidFill>
                <a:cs typeface="Times New Roman"/>
              </a:rPr>
              <a:t>ps</a:t>
            </a:r>
            <a:r>
              <a:rPr lang="en-US" dirty="0">
                <a:solidFill>
                  <a:srgbClr val="FFFFFF"/>
                </a:solidFill>
                <a:cs typeface="Times New Roman"/>
              </a:rPr>
              <a:t>:</a:t>
            </a:r>
            <a:endParaRPr lang="he-IL" dirty="0">
              <a:solidFill>
                <a:srgbClr val="FFFFFF"/>
              </a:solidFill>
              <a:cs typeface="Times New Roman"/>
            </a:endParaRPr>
          </a:p>
        </p:txBody>
      </p:sp>
      <p:sp>
        <p:nvSpPr>
          <p:cNvPr id="3" name="מציין מיקום תוכן 2">
            <a:extLst>
              <a:ext uri="{FF2B5EF4-FFF2-40B4-BE49-F238E27FC236}">
                <a16:creationId xmlns:a16="http://schemas.microsoft.com/office/drawing/2014/main" id="{249E8E41-F097-4DAA-B272-D9AAA6671B53}"/>
              </a:ext>
            </a:extLst>
          </p:cNvPr>
          <p:cNvSpPr>
            <a:spLocks noGrp="1"/>
          </p:cNvSpPr>
          <p:nvPr>
            <p:ph idx="1"/>
          </p:nvPr>
        </p:nvSpPr>
        <p:spPr>
          <a:xfrm>
            <a:off x="635578" y="1200564"/>
            <a:ext cx="10515598" cy="4154361"/>
          </a:xfrm>
        </p:spPr>
        <p:txBody>
          <a:bodyPr vert="horz" lIns="91440" tIns="45720" rIns="91440" bIns="45720" rtlCol="0" anchor="t">
            <a:normAutofit/>
          </a:bodyPr>
          <a:lstStyle/>
          <a:p>
            <a:endParaRPr lang="he-IL" sz="2000" dirty="0">
              <a:ea typeface="+mn-lt"/>
              <a:cs typeface="+mn-lt"/>
            </a:endParaRPr>
          </a:p>
          <a:p>
            <a:r>
              <a:rPr lang="en-US" sz="2000" dirty="0">
                <a:ea typeface="+mn-lt"/>
                <a:cs typeface="+mn-lt"/>
              </a:rPr>
              <a:t>We added a new label by the name “</a:t>
            </a:r>
            <a:r>
              <a:rPr lang="en-US" sz="2000" dirty="0" err="1">
                <a:ea typeface="+mn-lt"/>
                <a:cs typeface="+mn-lt"/>
              </a:rPr>
              <a:t>Predict_Inc_Dec</a:t>
            </a:r>
            <a:r>
              <a:rPr lang="en-US" sz="2000" dirty="0">
                <a:ea typeface="+mn-lt"/>
                <a:cs typeface="+mn-lt"/>
              </a:rPr>
              <a:t>”. The column contains numbers ‘1’ or ‘0’. According to the formula  we checked the updated price of the stock with a previous price, if the updated price Is higher than the previous price filling label with value 1, else with 0. </a:t>
            </a:r>
            <a:endParaRPr lang="he-IL" sz="2000" dirty="0">
              <a:ea typeface="+mn-lt"/>
              <a:cs typeface="+mn-lt"/>
            </a:endParaRPr>
          </a:p>
          <a:p>
            <a:endParaRPr lang="en-US" sz="2000" dirty="0">
              <a:ea typeface="+mn-lt"/>
              <a:cs typeface="+mn-lt"/>
            </a:endParaRPr>
          </a:p>
          <a:p>
            <a:pPr fontAlgn="base"/>
            <a:r>
              <a:rPr lang="en-US" sz="2000" dirty="0">
                <a:ea typeface="+mn-lt"/>
                <a:cs typeface="+mn-lt"/>
              </a:rPr>
              <a:t>For the model section we used two kind of machine learnings: </a:t>
            </a:r>
          </a:p>
          <a:p>
            <a:pPr marL="0" indent="0" fontAlgn="base">
              <a:buNone/>
            </a:pPr>
            <a:r>
              <a:rPr lang="en-US" sz="2000" b="1" dirty="0">
                <a:solidFill>
                  <a:schemeClr val="accent6"/>
                </a:solidFill>
                <a:ea typeface="+mn-lt"/>
                <a:cs typeface="+mn-lt"/>
              </a:rPr>
              <a:t>The first one is KNN  with the score of 76% </a:t>
            </a:r>
            <a:r>
              <a:rPr lang="en-US" sz="2000" dirty="0">
                <a:ea typeface="+mn-lt"/>
                <a:cs typeface="+mn-lt"/>
              </a:rPr>
              <a:t>and the second one is </a:t>
            </a:r>
            <a:r>
              <a:rPr lang="en-US" sz="2000" b="1" dirty="0">
                <a:solidFill>
                  <a:schemeClr val="accent5">
                    <a:lumMod val="60000"/>
                    <a:lumOff val="40000"/>
                  </a:schemeClr>
                </a:solidFill>
                <a:ea typeface="+mn-lt"/>
                <a:cs typeface="+mn-lt"/>
              </a:rPr>
              <a:t>Decision Tree</a:t>
            </a:r>
            <a:r>
              <a:rPr lang="en-US" sz="2000" dirty="0">
                <a:solidFill>
                  <a:schemeClr val="accent5">
                    <a:lumMod val="60000"/>
                    <a:lumOff val="40000"/>
                  </a:schemeClr>
                </a:solidFill>
                <a:ea typeface="+mn-lt"/>
                <a:cs typeface="+mn-lt"/>
              </a:rPr>
              <a:t> with the score 70%</a:t>
            </a:r>
          </a:p>
          <a:p>
            <a:endParaRPr lang="en-US" sz="2000" dirty="0">
              <a:ea typeface="+mn-lt"/>
              <a:cs typeface="+mn-lt"/>
            </a:endParaRPr>
          </a:p>
          <a:p>
            <a:endParaRPr lang="he-IL" sz="2000" dirty="0">
              <a:ea typeface="+mn-lt"/>
              <a:cs typeface="+mn-lt"/>
            </a:endParaRPr>
          </a:p>
        </p:txBody>
      </p:sp>
      <p:pic>
        <p:nvPicPr>
          <p:cNvPr id="9" name="תמונה 4" descr="תמונה שמכילה טקסט, צילום מסך, מסך, כסף&#10;&#10;התיאור נוצר באופן אוטומטי">
            <a:extLst>
              <a:ext uri="{FF2B5EF4-FFF2-40B4-BE49-F238E27FC236}">
                <a16:creationId xmlns:a16="http://schemas.microsoft.com/office/drawing/2014/main" id="{94A8C22A-5D84-4741-8C1D-42D43E764240}"/>
              </a:ext>
            </a:extLst>
          </p:cNvPr>
          <p:cNvPicPr>
            <a:picLocks noChangeAspect="1"/>
          </p:cNvPicPr>
          <p:nvPr/>
        </p:nvPicPr>
        <p:blipFill>
          <a:blip r:embed="rId2"/>
          <a:stretch>
            <a:fillRect/>
          </a:stretch>
        </p:blipFill>
        <p:spPr>
          <a:xfrm>
            <a:off x="635578" y="4333008"/>
            <a:ext cx="4881875" cy="2523330"/>
          </a:xfrm>
          <a:prstGeom prst="rect">
            <a:avLst/>
          </a:prstGeom>
          <a:ln>
            <a:noFill/>
          </a:ln>
          <a:effectLst>
            <a:softEdge rad="112500"/>
          </a:effectLst>
        </p:spPr>
      </p:pic>
      <p:pic>
        <p:nvPicPr>
          <p:cNvPr id="6" name="Picture 5">
            <a:extLst>
              <a:ext uri="{FF2B5EF4-FFF2-40B4-BE49-F238E27FC236}">
                <a16:creationId xmlns:a16="http://schemas.microsoft.com/office/drawing/2014/main" id="{0341E828-78F6-4CAF-B8DF-3BA4DB0FDF77}"/>
              </a:ext>
            </a:extLst>
          </p:cNvPr>
          <p:cNvPicPr>
            <a:picLocks noChangeAspect="1"/>
          </p:cNvPicPr>
          <p:nvPr/>
        </p:nvPicPr>
        <p:blipFill>
          <a:blip r:embed="rId3"/>
          <a:stretch>
            <a:fillRect/>
          </a:stretch>
        </p:blipFill>
        <p:spPr>
          <a:xfrm>
            <a:off x="7021668" y="4334670"/>
            <a:ext cx="4534754" cy="2523330"/>
          </a:xfrm>
          <a:prstGeom prst="rect">
            <a:avLst/>
          </a:prstGeom>
          <a:ln>
            <a:noFill/>
          </a:ln>
          <a:effectLst>
            <a:softEdge rad="112500"/>
          </a:effectLst>
        </p:spPr>
      </p:pic>
      <p:sp>
        <p:nvSpPr>
          <p:cNvPr id="7" name="TextBox 6">
            <a:extLst>
              <a:ext uri="{FF2B5EF4-FFF2-40B4-BE49-F238E27FC236}">
                <a16:creationId xmlns:a16="http://schemas.microsoft.com/office/drawing/2014/main" id="{F33C40B1-C862-4F89-95BB-26D79253B80D}"/>
              </a:ext>
            </a:extLst>
          </p:cNvPr>
          <p:cNvSpPr txBox="1"/>
          <p:nvPr/>
        </p:nvSpPr>
        <p:spPr>
          <a:xfrm>
            <a:off x="1790700" y="3934560"/>
            <a:ext cx="1731429" cy="400110"/>
          </a:xfrm>
          <a:prstGeom prst="rect">
            <a:avLst/>
          </a:prstGeom>
          <a:noFill/>
        </p:spPr>
        <p:txBody>
          <a:bodyPr wrap="square" rtlCol="1">
            <a:spAutoFit/>
          </a:bodyPr>
          <a:lstStyle/>
          <a:p>
            <a:r>
              <a:rPr lang="en-US" sz="2000" b="1" dirty="0">
                <a:solidFill>
                  <a:schemeClr val="accent4"/>
                </a:solidFill>
              </a:rPr>
              <a:t>KNN Model</a:t>
            </a:r>
            <a:endParaRPr lang="he-IL" sz="2000" b="1" dirty="0">
              <a:solidFill>
                <a:schemeClr val="accent4"/>
              </a:solidFill>
            </a:endParaRPr>
          </a:p>
        </p:txBody>
      </p:sp>
      <p:sp>
        <p:nvSpPr>
          <p:cNvPr id="11" name="TextBox 10">
            <a:extLst>
              <a:ext uri="{FF2B5EF4-FFF2-40B4-BE49-F238E27FC236}">
                <a16:creationId xmlns:a16="http://schemas.microsoft.com/office/drawing/2014/main" id="{53FD8442-078D-44B0-885A-3DED7FF49C4F}"/>
              </a:ext>
            </a:extLst>
          </p:cNvPr>
          <p:cNvSpPr txBox="1"/>
          <p:nvPr/>
        </p:nvSpPr>
        <p:spPr>
          <a:xfrm>
            <a:off x="8076047" y="3932898"/>
            <a:ext cx="2325253" cy="400110"/>
          </a:xfrm>
          <a:prstGeom prst="rect">
            <a:avLst/>
          </a:prstGeom>
          <a:noFill/>
        </p:spPr>
        <p:txBody>
          <a:bodyPr wrap="square" rtlCol="1">
            <a:spAutoFit/>
          </a:bodyPr>
          <a:lstStyle/>
          <a:p>
            <a:r>
              <a:rPr lang="en-US" sz="2000" b="1" dirty="0">
                <a:solidFill>
                  <a:schemeClr val="accent6">
                    <a:lumMod val="60000"/>
                    <a:lumOff val="40000"/>
                  </a:schemeClr>
                </a:solidFill>
              </a:rPr>
              <a:t>Decision model </a:t>
            </a:r>
            <a:endParaRPr lang="he-IL" sz="2000" b="1" dirty="0">
              <a:solidFill>
                <a:schemeClr val="accent6">
                  <a:lumMod val="60000"/>
                  <a:lumOff val="40000"/>
                </a:schemeClr>
              </a:solidFill>
            </a:endParaRPr>
          </a:p>
        </p:txBody>
      </p:sp>
    </p:spTree>
    <p:extLst>
      <p:ext uri="{BB962C8B-B14F-4D97-AF65-F5344CB8AC3E}">
        <p14:creationId xmlns:p14="http://schemas.microsoft.com/office/powerpoint/2010/main" val="2535411383"/>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5" name="Rectangle 6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56" descr="Stock numbers on a digital display">
            <a:extLst>
              <a:ext uri="{FF2B5EF4-FFF2-40B4-BE49-F238E27FC236}">
                <a16:creationId xmlns:a16="http://schemas.microsoft.com/office/drawing/2014/main" id="{92567A6A-DA27-4029-95F7-61CC26B2E6AF}"/>
              </a:ext>
            </a:extLst>
          </p:cNvPr>
          <p:cNvPicPr>
            <a:picLocks noChangeAspect="1"/>
          </p:cNvPicPr>
          <p:nvPr/>
        </p:nvPicPr>
        <p:blipFill rotWithShape="1">
          <a:blip r:embed="rId2">
            <a:alphaModFix amt="50000"/>
          </a:blip>
          <a:srcRect b="3433"/>
          <a:stretch/>
        </p:blipFill>
        <p:spPr>
          <a:xfrm>
            <a:off x="20" y="1"/>
            <a:ext cx="12191980" cy="6857999"/>
          </a:xfrm>
          <a:prstGeom prst="rect">
            <a:avLst/>
          </a:prstGeom>
        </p:spPr>
      </p:pic>
      <p:sp>
        <p:nvSpPr>
          <p:cNvPr id="2" name="כותרת 1">
            <a:extLst>
              <a:ext uri="{FF2B5EF4-FFF2-40B4-BE49-F238E27FC236}">
                <a16:creationId xmlns:a16="http://schemas.microsoft.com/office/drawing/2014/main" id="{E8AED5CC-6981-4CA7-AD41-64BE0D905DA3}"/>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8000" b="1" dirty="0">
                <a:solidFill>
                  <a:srgbClr val="FFFFFF"/>
                </a:solidFill>
              </a:rPr>
              <a:t>Thank you </a:t>
            </a:r>
            <a:r>
              <a:rPr lang="en-US" sz="8000" b="1" dirty="0">
                <a:solidFill>
                  <a:srgbClr val="FFFFFF"/>
                </a:solidFill>
                <a:sym typeface="Wingdings" panose="05000000000000000000" pitchFamily="2" charset="2"/>
              </a:rPr>
              <a:t></a:t>
            </a:r>
            <a:endParaRPr lang="en-US" sz="8000" b="1" dirty="0">
              <a:solidFill>
                <a:srgbClr val="FFFFFF"/>
              </a:solidFill>
            </a:endParaRPr>
          </a:p>
        </p:txBody>
      </p:sp>
    </p:spTree>
    <p:extLst>
      <p:ext uri="{BB962C8B-B14F-4D97-AF65-F5344CB8AC3E}">
        <p14:creationId xmlns:p14="http://schemas.microsoft.com/office/powerpoint/2010/main" val="344157153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splay stock market numbers">
            <a:extLst>
              <a:ext uri="{FF2B5EF4-FFF2-40B4-BE49-F238E27FC236}">
                <a16:creationId xmlns:a16="http://schemas.microsoft.com/office/drawing/2014/main" id="{39EF1762-DE8E-4591-94FF-D51328E208C2}"/>
              </a:ext>
            </a:extLst>
          </p:cNvPr>
          <p:cNvPicPr>
            <a:picLocks noChangeAspect="1"/>
          </p:cNvPicPr>
          <p:nvPr/>
        </p:nvPicPr>
        <p:blipFill rotWithShape="1">
          <a:blip r:embed="rId2">
            <a:alphaModFix amt="50000"/>
          </a:blip>
          <a:srcRect t="6765" r="-1" b="8944"/>
          <a:stretch/>
        </p:blipFill>
        <p:spPr>
          <a:xfrm>
            <a:off x="20" y="62630"/>
            <a:ext cx="12191980" cy="6857999"/>
          </a:xfrm>
          <a:prstGeom prst="rect">
            <a:avLst/>
          </a:prstGeom>
        </p:spPr>
      </p:pic>
      <p:sp>
        <p:nvSpPr>
          <p:cNvPr id="2" name="כותרת 1">
            <a:extLst>
              <a:ext uri="{FF2B5EF4-FFF2-40B4-BE49-F238E27FC236}">
                <a16:creationId xmlns:a16="http://schemas.microsoft.com/office/drawing/2014/main" id="{C4208ABF-9B9B-4904-AF48-97C4B4F910EC}"/>
              </a:ext>
            </a:extLst>
          </p:cNvPr>
          <p:cNvSpPr>
            <a:spLocks noGrp="1"/>
          </p:cNvSpPr>
          <p:nvPr>
            <p:ph type="title"/>
          </p:nvPr>
        </p:nvSpPr>
        <p:spPr>
          <a:xfrm>
            <a:off x="1482247" y="1247623"/>
            <a:ext cx="9144000" cy="3063240"/>
          </a:xfrm>
        </p:spPr>
        <p:txBody>
          <a:bodyPr vert="horz" lIns="91440" tIns="45720" rIns="91440" bIns="45720" rtlCol="0" anchor="b">
            <a:normAutofit/>
          </a:bodyPr>
          <a:lstStyle/>
          <a:p>
            <a:pPr algn="ctr"/>
            <a:r>
              <a:rPr lang="en-US" sz="8000" b="1" dirty="0">
                <a:solidFill>
                  <a:srgbClr val="FFFFFF"/>
                </a:solidFill>
              </a:rPr>
              <a:t>Crawling</a:t>
            </a:r>
          </a:p>
        </p:txBody>
      </p:sp>
      <p:sp>
        <p:nvSpPr>
          <p:cNvPr id="16"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תיבת טקסט 3">
            <a:extLst>
              <a:ext uri="{FF2B5EF4-FFF2-40B4-BE49-F238E27FC236}">
                <a16:creationId xmlns:a16="http://schemas.microsoft.com/office/drawing/2014/main" id="{4E0D8230-35F9-499F-9DB7-FEAFC04CF295}"/>
              </a:ext>
            </a:extLst>
          </p:cNvPr>
          <p:cNvSpPr txBox="1"/>
          <p:nvPr/>
        </p:nvSpPr>
        <p:spPr>
          <a:xfrm>
            <a:off x="3691003" y="4609578"/>
            <a:ext cx="5624185" cy="400110"/>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pPr algn="l"/>
            <a:r>
              <a:rPr lang="he-IL" sz="2000" dirty="0" err="1">
                <a:cs typeface="Arial"/>
              </a:rPr>
              <a:t>Using</a:t>
            </a:r>
            <a:r>
              <a:rPr lang="he-IL" sz="2000" dirty="0">
                <a:cs typeface="Arial"/>
              </a:rPr>
              <a:t> </a:t>
            </a:r>
            <a:r>
              <a:rPr lang="he-IL" sz="2000" b="1" dirty="0" err="1">
                <a:cs typeface="Arial"/>
              </a:rPr>
              <a:t>Beautiful</a:t>
            </a:r>
            <a:r>
              <a:rPr lang="he-IL" sz="2000" b="1" dirty="0">
                <a:cs typeface="Arial"/>
              </a:rPr>
              <a:t> </a:t>
            </a:r>
            <a:r>
              <a:rPr lang="he-IL" sz="2000" b="1" dirty="0" err="1">
                <a:cs typeface="Arial"/>
              </a:rPr>
              <a:t>Soup</a:t>
            </a:r>
            <a:r>
              <a:rPr lang="he-IL" sz="2000" dirty="0">
                <a:cs typeface="Arial"/>
              </a:rPr>
              <a:t> </a:t>
            </a:r>
            <a:r>
              <a:rPr lang="he-IL" sz="2000" dirty="0" err="1">
                <a:cs typeface="Arial"/>
              </a:rPr>
              <a:t>and</a:t>
            </a:r>
            <a:r>
              <a:rPr lang="he-IL" sz="2000" dirty="0">
                <a:cs typeface="Arial"/>
              </a:rPr>
              <a:t> </a:t>
            </a:r>
            <a:r>
              <a:rPr lang="he-IL" sz="2000" b="1" dirty="0" err="1">
                <a:cs typeface="Arial"/>
              </a:rPr>
              <a:t>Selenuim</a:t>
            </a:r>
            <a:r>
              <a:rPr lang="he-IL" sz="2000" b="1" dirty="0">
                <a:cs typeface="Arial"/>
              </a:rPr>
              <a:t> </a:t>
            </a:r>
            <a:r>
              <a:rPr lang="he-IL" sz="2000" dirty="0" err="1">
                <a:cs typeface="Arial"/>
              </a:rPr>
              <a:t>library</a:t>
            </a:r>
            <a:r>
              <a:rPr lang="he-IL" sz="2000" dirty="0">
                <a:cs typeface="Arial"/>
              </a:rPr>
              <a:t>.</a:t>
            </a:r>
            <a:endParaRPr lang="he-IL" sz="2000">
              <a:cs typeface="Arial"/>
            </a:endParaRPr>
          </a:p>
        </p:txBody>
      </p:sp>
    </p:spTree>
    <p:extLst>
      <p:ext uri="{BB962C8B-B14F-4D97-AF65-F5344CB8AC3E}">
        <p14:creationId xmlns:p14="http://schemas.microsoft.com/office/powerpoint/2010/main" val="122698704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 name="Rectangle 6">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תיבת טקסט 1">
            <a:extLst>
              <a:ext uri="{FF2B5EF4-FFF2-40B4-BE49-F238E27FC236}">
                <a16:creationId xmlns:a16="http://schemas.microsoft.com/office/drawing/2014/main" id="{1E90BB00-AEF1-40A7-A50F-BCE86529EFCB}"/>
              </a:ext>
            </a:extLst>
          </p:cNvPr>
          <p:cNvSpPr txBox="1"/>
          <p:nvPr/>
        </p:nvSpPr>
        <p:spPr>
          <a:xfrm>
            <a:off x="174045" y="1572785"/>
            <a:ext cx="11047217" cy="1754326"/>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pPr algn="l" rtl="0"/>
            <a:r>
              <a:rPr lang="he-IL" b="1" dirty="0" err="1">
                <a:solidFill>
                  <a:schemeClr val="bg1"/>
                </a:solidFill>
                <a:latin typeface="Arial"/>
                <a:cs typeface="Arial"/>
              </a:rPr>
              <a:t>Crawling</a:t>
            </a:r>
            <a:r>
              <a:rPr lang="he-IL" b="1" dirty="0">
                <a:solidFill>
                  <a:schemeClr val="bg1"/>
                </a:solidFill>
                <a:latin typeface="Arial"/>
                <a:cs typeface="Arial"/>
              </a:rPr>
              <a:t> </a:t>
            </a:r>
            <a:r>
              <a:rPr lang="he-IL" b="1" dirty="0" err="1">
                <a:solidFill>
                  <a:schemeClr val="bg1"/>
                </a:solidFill>
                <a:latin typeface="Arial"/>
                <a:cs typeface="Arial"/>
              </a:rPr>
              <a:t>the</a:t>
            </a:r>
            <a:r>
              <a:rPr lang="he-IL" b="1" dirty="0">
                <a:solidFill>
                  <a:schemeClr val="bg1"/>
                </a:solidFill>
                <a:latin typeface="Arial"/>
                <a:cs typeface="Arial"/>
              </a:rPr>
              <a:t> </a:t>
            </a:r>
            <a:r>
              <a:rPr lang="he-IL" b="1" dirty="0" err="1">
                <a:solidFill>
                  <a:schemeClr val="bg1"/>
                </a:solidFill>
                <a:latin typeface="Arial"/>
                <a:cs typeface="Arial"/>
              </a:rPr>
              <a:t>list</a:t>
            </a:r>
            <a:r>
              <a:rPr lang="he-IL" b="1" dirty="0">
                <a:solidFill>
                  <a:schemeClr val="bg1"/>
                </a:solidFill>
                <a:latin typeface="Arial"/>
                <a:cs typeface="Arial"/>
              </a:rPr>
              <a:t> </a:t>
            </a:r>
            <a:r>
              <a:rPr lang="he-IL" b="1" dirty="0" err="1">
                <a:solidFill>
                  <a:schemeClr val="bg1"/>
                </a:solidFill>
                <a:latin typeface="Arial"/>
                <a:cs typeface="Arial"/>
              </a:rPr>
              <a:t>of</a:t>
            </a:r>
            <a:r>
              <a:rPr lang="he-IL" b="1" dirty="0">
                <a:solidFill>
                  <a:schemeClr val="bg1"/>
                </a:solidFill>
                <a:latin typeface="Arial"/>
                <a:cs typeface="Arial"/>
              </a:rPr>
              <a:t> </a:t>
            </a:r>
            <a:r>
              <a:rPr lang="he-IL" b="1" dirty="0" err="1">
                <a:solidFill>
                  <a:schemeClr val="bg1"/>
                </a:solidFill>
                <a:latin typeface="Arial"/>
                <a:cs typeface="Arial"/>
              </a:rPr>
              <a:t>all</a:t>
            </a:r>
            <a:r>
              <a:rPr lang="he-IL" b="1" dirty="0">
                <a:solidFill>
                  <a:schemeClr val="bg1"/>
                </a:solidFill>
                <a:latin typeface="Arial"/>
                <a:cs typeface="Arial"/>
              </a:rPr>
              <a:t> </a:t>
            </a:r>
            <a:r>
              <a:rPr lang="he-IL" b="1" dirty="0" err="1">
                <a:solidFill>
                  <a:schemeClr val="bg1"/>
                </a:solidFill>
                <a:latin typeface="Arial"/>
                <a:cs typeface="Arial"/>
              </a:rPr>
              <a:t>stocks</a:t>
            </a:r>
            <a:r>
              <a:rPr lang="he-IL" b="1" dirty="0">
                <a:solidFill>
                  <a:schemeClr val="bg1"/>
                </a:solidFill>
                <a:latin typeface="Arial"/>
                <a:cs typeface="Arial"/>
              </a:rPr>
              <a:t> </a:t>
            </a:r>
            <a:r>
              <a:rPr lang="he-IL" b="1" dirty="0" err="1">
                <a:solidFill>
                  <a:schemeClr val="bg1"/>
                </a:solidFill>
                <a:latin typeface="Arial"/>
                <a:cs typeface="Arial"/>
              </a:rPr>
              <a:t>in</a:t>
            </a:r>
            <a:r>
              <a:rPr lang="he-IL" b="1" dirty="0">
                <a:solidFill>
                  <a:schemeClr val="bg1"/>
                </a:solidFill>
                <a:latin typeface="Arial"/>
                <a:cs typeface="Arial"/>
              </a:rPr>
              <a:t> </a:t>
            </a:r>
            <a:r>
              <a:rPr lang="he-IL" b="1" dirty="0" err="1">
                <a:solidFill>
                  <a:schemeClr val="bg1"/>
                </a:solidFill>
                <a:latin typeface="Arial"/>
                <a:cs typeface="Arial"/>
              </a:rPr>
              <a:t>Nasdaq</a:t>
            </a:r>
            <a:r>
              <a:rPr lang="he-IL" b="1" dirty="0">
                <a:solidFill>
                  <a:schemeClr val="bg1"/>
                </a:solidFill>
                <a:latin typeface="Arial"/>
                <a:cs typeface="Arial"/>
              </a:rPr>
              <a:t> </a:t>
            </a:r>
            <a:r>
              <a:rPr lang="he-IL" b="1" dirty="0" err="1">
                <a:solidFill>
                  <a:schemeClr val="bg1"/>
                </a:solidFill>
                <a:latin typeface="Arial"/>
                <a:cs typeface="Arial"/>
              </a:rPr>
              <a:t>with</a:t>
            </a:r>
            <a:r>
              <a:rPr lang="he-IL" b="1" dirty="0">
                <a:solidFill>
                  <a:schemeClr val="bg1"/>
                </a:solidFill>
                <a:latin typeface="Arial"/>
                <a:cs typeface="Arial"/>
              </a:rPr>
              <a:t> </a:t>
            </a:r>
            <a:r>
              <a:rPr lang="he-IL" b="1" dirty="0" err="1">
                <a:solidFill>
                  <a:schemeClr val="bg1"/>
                </a:solidFill>
                <a:latin typeface="Arial"/>
                <a:cs typeface="Arial"/>
              </a:rPr>
              <a:t>their</a:t>
            </a:r>
            <a:r>
              <a:rPr lang="he-IL" b="1" dirty="0">
                <a:solidFill>
                  <a:schemeClr val="bg1"/>
                </a:solidFill>
                <a:latin typeface="Arial"/>
                <a:cs typeface="Arial"/>
              </a:rPr>
              <a:t> </a:t>
            </a:r>
            <a:r>
              <a:rPr lang="he-IL" b="1" dirty="0" err="1">
                <a:solidFill>
                  <a:schemeClr val="bg1"/>
                </a:solidFill>
                <a:latin typeface="Arial"/>
                <a:cs typeface="Arial"/>
              </a:rPr>
              <a:t>Sector</a:t>
            </a:r>
            <a:r>
              <a:rPr lang="he-IL" b="1" dirty="0">
                <a:solidFill>
                  <a:schemeClr val="bg1"/>
                </a:solidFill>
                <a:latin typeface="Arial"/>
                <a:cs typeface="Arial"/>
              </a:rPr>
              <a:t> </a:t>
            </a:r>
            <a:r>
              <a:rPr lang="he-IL" b="1" dirty="0" err="1">
                <a:solidFill>
                  <a:schemeClr val="bg1"/>
                </a:solidFill>
                <a:latin typeface="Arial"/>
                <a:cs typeface="Arial"/>
              </a:rPr>
              <a:t>names</a:t>
            </a:r>
            <a:endParaRPr lang="en-US" b="1" dirty="0" err="1">
              <a:solidFill>
                <a:schemeClr val="bg1"/>
              </a:solidFill>
              <a:latin typeface="Whitney"/>
              <a:cs typeface="Calibri"/>
            </a:endParaRPr>
          </a:p>
          <a:p>
            <a:pPr algn="r" rtl="0"/>
            <a:endParaRPr lang="he-IL" b="1" dirty="0">
              <a:solidFill>
                <a:schemeClr val="bg1"/>
              </a:solidFill>
              <a:latin typeface="Arial"/>
              <a:cs typeface="Arial"/>
            </a:endParaRPr>
          </a:p>
          <a:p>
            <a:pPr marL="285750" indent="-285750" rtl="0">
              <a:buFont typeface="Arial"/>
              <a:buChar char="•"/>
            </a:pPr>
            <a:r>
              <a:rPr lang="he-IL" dirty="0" err="1">
                <a:solidFill>
                  <a:schemeClr val="bg1"/>
                </a:solidFill>
                <a:latin typeface="Arial"/>
                <a:cs typeface="Arial"/>
              </a:rPr>
              <a:t>We</a:t>
            </a:r>
            <a:r>
              <a:rPr lang="he-IL" dirty="0">
                <a:solidFill>
                  <a:schemeClr val="bg1"/>
                </a:solidFill>
                <a:latin typeface="Arial"/>
                <a:cs typeface="Arial"/>
              </a:rPr>
              <a:t> </a:t>
            </a:r>
            <a:r>
              <a:rPr lang="he-IL" dirty="0" err="1">
                <a:solidFill>
                  <a:schemeClr val="bg1"/>
                </a:solidFill>
                <a:latin typeface="Arial"/>
                <a:cs typeface="Arial"/>
              </a:rPr>
              <a:t>created</a:t>
            </a:r>
            <a:r>
              <a:rPr lang="he-IL" dirty="0">
                <a:solidFill>
                  <a:schemeClr val="bg1"/>
                </a:solidFill>
                <a:latin typeface="Arial"/>
                <a:cs typeface="Arial"/>
              </a:rPr>
              <a:t> </a:t>
            </a:r>
            <a:r>
              <a:rPr lang="he-IL" dirty="0" err="1">
                <a:solidFill>
                  <a:schemeClr val="bg1"/>
                </a:solidFill>
                <a:latin typeface="Arial"/>
                <a:cs typeface="Arial"/>
              </a:rPr>
              <a:t>two</a:t>
            </a:r>
            <a:r>
              <a:rPr lang="he-IL" dirty="0">
                <a:solidFill>
                  <a:schemeClr val="bg1"/>
                </a:solidFill>
                <a:latin typeface="Arial"/>
                <a:cs typeface="Arial"/>
              </a:rPr>
              <a:t> </a:t>
            </a:r>
            <a:r>
              <a:rPr lang="he-IL" dirty="0" err="1">
                <a:solidFill>
                  <a:schemeClr val="bg1"/>
                </a:solidFill>
                <a:latin typeface="Arial"/>
                <a:cs typeface="Arial"/>
              </a:rPr>
              <a:t>arrays</a:t>
            </a:r>
            <a:r>
              <a:rPr lang="he-IL" dirty="0">
                <a:solidFill>
                  <a:schemeClr val="bg1"/>
                </a:solidFill>
                <a:latin typeface="Arial"/>
                <a:cs typeface="Arial"/>
              </a:rPr>
              <a:t> </a:t>
            </a:r>
            <a:r>
              <a:rPr lang="he-IL" dirty="0" err="1">
                <a:solidFill>
                  <a:schemeClr val="bg1"/>
                </a:solidFill>
                <a:latin typeface="Arial"/>
                <a:cs typeface="Arial"/>
              </a:rPr>
              <a:t>with</a:t>
            </a:r>
            <a:r>
              <a:rPr lang="he-IL" dirty="0">
                <a:solidFill>
                  <a:schemeClr val="bg1"/>
                </a:solidFill>
                <a:latin typeface="Arial"/>
                <a:cs typeface="Arial"/>
              </a:rPr>
              <a:t> </a:t>
            </a:r>
            <a:r>
              <a:rPr lang="he-IL" dirty="0" err="1">
                <a:solidFill>
                  <a:schemeClr val="bg1"/>
                </a:solidFill>
                <a:latin typeface="Arial"/>
                <a:cs typeface="Arial"/>
              </a:rPr>
              <a:t>the</a:t>
            </a:r>
            <a:r>
              <a:rPr lang="he-IL" dirty="0">
                <a:solidFill>
                  <a:schemeClr val="bg1"/>
                </a:solidFill>
                <a:latin typeface="Arial"/>
                <a:cs typeface="Arial"/>
              </a:rPr>
              <a:t> </a:t>
            </a:r>
            <a:r>
              <a:rPr lang="he-IL" dirty="0" err="1">
                <a:solidFill>
                  <a:schemeClr val="bg1"/>
                </a:solidFill>
                <a:latin typeface="Arial"/>
                <a:cs typeface="Arial"/>
              </a:rPr>
              <a:t>name</a:t>
            </a:r>
            <a:r>
              <a:rPr lang="he-IL" dirty="0">
                <a:solidFill>
                  <a:schemeClr val="bg1"/>
                </a:solidFill>
                <a:latin typeface="Arial"/>
                <a:cs typeface="Arial"/>
              </a:rPr>
              <a:t> '</a:t>
            </a:r>
            <a:r>
              <a:rPr lang="he-IL" dirty="0" err="1">
                <a:solidFill>
                  <a:schemeClr val="bg1"/>
                </a:solidFill>
                <a:latin typeface="Arial"/>
                <a:cs typeface="Arial"/>
              </a:rPr>
              <a:t>Symbols</a:t>
            </a:r>
            <a:r>
              <a:rPr lang="he-IL" dirty="0">
                <a:solidFill>
                  <a:schemeClr val="bg1"/>
                </a:solidFill>
                <a:latin typeface="Arial"/>
                <a:cs typeface="Arial"/>
              </a:rPr>
              <a:t>' </a:t>
            </a:r>
            <a:r>
              <a:rPr lang="he-IL" dirty="0" err="1">
                <a:solidFill>
                  <a:schemeClr val="bg1"/>
                </a:solidFill>
                <a:latin typeface="Arial"/>
                <a:cs typeface="Arial"/>
              </a:rPr>
              <a:t>and</a:t>
            </a:r>
            <a:r>
              <a:rPr lang="he-IL" dirty="0">
                <a:solidFill>
                  <a:schemeClr val="bg1"/>
                </a:solidFill>
                <a:latin typeface="Arial"/>
                <a:cs typeface="Arial"/>
              </a:rPr>
              <a:t> '</a:t>
            </a:r>
            <a:r>
              <a:rPr lang="he-IL" dirty="0" err="1">
                <a:solidFill>
                  <a:schemeClr val="bg1"/>
                </a:solidFill>
                <a:latin typeface="Arial"/>
                <a:cs typeface="Arial"/>
              </a:rPr>
              <a:t>Sectors</a:t>
            </a:r>
            <a:r>
              <a:rPr lang="he-IL" dirty="0">
                <a:solidFill>
                  <a:schemeClr val="bg1"/>
                </a:solidFill>
                <a:latin typeface="Arial"/>
                <a:cs typeface="Arial"/>
              </a:rPr>
              <a:t>' </a:t>
            </a:r>
            <a:r>
              <a:rPr lang="he-IL" dirty="0" err="1">
                <a:solidFill>
                  <a:schemeClr val="bg1"/>
                </a:solidFill>
                <a:latin typeface="Arial"/>
                <a:cs typeface="Arial"/>
              </a:rPr>
              <a:t>and</a:t>
            </a:r>
            <a:r>
              <a:rPr lang="he-IL" dirty="0">
                <a:solidFill>
                  <a:schemeClr val="bg1"/>
                </a:solidFill>
                <a:latin typeface="Arial"/>
                <a:cs typeface="Arial"/>
              </a:rPr>
              <a:t> </a:t>
            </a:r>
            <a:r>
              <a:rPr lang="he-IL" dirty="0" err="1">
                <a:solidFill>
                  <a:schemeClr val="bg1"/>
                </a:solidFill>
                <a:latin typeface="Arial"/>
                <a:cs typeface="Arial"/>
              </a:rPr>
              <a:t>appending</a:t>
            </a:r>
            <a:r>
              <a:rPr lang="he-IL" dirty="0">
                <a:solidFill>
                  <a:schemeClr val="bg1"/>
                </a:solidFill>
                <a:latin typeface="Arial"/>
                <a:cs typeface="Arial"/>
              </a:rPr>
              <a:t> </a:t>
            </a:r>
            <a:r>
              <a:rPr lang="he-IL" dirty="0" err="1">
                <a:solidFill>
                  <a:schemeClr val="bg1"/>
                </a:solidFill>
                <a:latin typeface="Arial"/>
                <a:cs typeface="Arial"/>
              </a:rPr>
              <a:t>to</a:t>
            </a:r>
            <a:r>
              <a:rPr lang="he-IL" dirty="0">
                <a:solidFill>
                  <a:schemeClr val="bg1"/>
                </a:solidFill>
                <a:latin typeface="Arial"/>
                <a:cs typeface="Arial"/>
              </a:rPr>
              <a:t> </a:t>
            </a:r>
            <a:r>
              <a:rPr lang="he-IL" dirty="0" err="1">
                <a:solidFill>
                  <a:schemeClr val="bg1"/>
                </a:solidFill>
                <a:latin typeface="Arial"/>
                <a:cs typeface="Arial"/>
              </a:rPr>
              <a:t>them</a:t>
            </a:r>
            <a:r>
              <a:rPr lang="he-IL" dirty="0">
                <a:solidFill>
                  <a:schemeClr val="bg1"/>
                </a:solidFill>
                <a:latin typeface="Arial"/>
                <a:cs typeface="Arial"/>
              </a:rPr>
              <a:t> </a:t>
            </a:r>
            <a:r>
              <a:rPr lang="he-IL" dirty="0" err="1">
                <a:solidFill>
                  <a:schemeClr val="bg1"/>
                </a:solidFill>
                <a:latin typeface="Arial"/>
                <a:cs typeface="Arial"/>
              </a:rPr>
              <a:t>each</a:t>
            </a:r>
            <a:r>
              <a:rPr lang="he-IL" dirty="0">
                <a:solidFill>
                  <a:schemeClr val="bg1"/>
                </a:solidFill>
                <a:latin typeface="Arial"/>
                <a:cs typeface="Arial"/>
              </a:rPr>
              <a:t> </a:t>
            </a:r>
            <a:r>
              <a:rPr lang="he-IL" dirty="0" err="1">
                <a:solidFill>
                  <a:schemeClr val="bg1"/>
                </a:solidFill>
                <a:latin typeface="Arial"/>
                <a:cs typeface="Arial"/>
              </a:rPr>
              <a:t>stock</a:t>
            </a:r>
            <a:r>
              <a:rPr lang="he-IL" dirty="0">
                <a:solidFill>
                  <a:schemeClr val="bg1"/>
                </a:solidFill>
                <a:latin typeface="Arial"/>
                <a:cs typeface="Arial"/>
              </a:rPr>
              <a:t> </a:t>
            </a:r>
            <a:r>
              <a:rPr lang="he-IL" dirty="0" err="1">
                <a:solidFill>
                  <a:schemeClr val="bg1"/>
                </a:solidFill>
                <a:latin typeface="Arial"/>
                <a:cs typeface="Arial"/>
              </a:rPr>
              <a:t>data</a:t>
            </a:r>
            <a:r>
              <a:rPr lang="he-IL" dirty="0">
                <a:solidFill>
                  <a:schemeClr val="bg1"/>
                </a:solidFill>
                <a:latin typeface="Arial"/>
                <a:cs typeface="Arial"/>
              </a:rPr>
              <a:t>.</a:t>
            </a:r>
            <a:endParaRPr lang="he-IL" b="1" dirty="0">
              <a:solidFill>
                <a:schemeClr val="bg1"/>
              </a:solidFill>
              <a:latin typeface="Arial"/>
              <a:cs typeface="Arial"/>
            </a:endParaRPr>
          </a:p>
          <a:p>
            <a:pPr marL="285750" indent="-285750" algn="l" rtl="0">
              <a:buFont typeface="Arial"/>
              <a:buChar char="•"/>
            </a:pPr>
            <a:endParaRPr lang="en-US" dirty="0">
              <a:solidFill>
                <a:schemeClr val="bg1"/>
              </a:solidFill>
              <a:latin typeface="Whitney"/>
              <a:cs typeface="Calibri"/>
            </a:endParaRPr>
          </a:p>
          <a:p>
            <a:pPr algn="l" rtl="0"/>
            <a:endParaRPr lang="en-US" dirty="0">
              <a:solidFill>
                <a:schemeClr val="bg1"/>
              </a:solidFill>
              <a:latin typeface="Whitney"/>
              <a:cs typeface="Calibri"/>
            </a:endParaRPr>
          </a:p>
          <a:p>
            <a:pPr algn="l" rtl="0"/>
            <a:endParaRPr lang="en-US" dirty="0">
              <a:solidFill>
                <a:schemeClr val="bg1"/>
              </a:solidFill>
              <a:cs typeface="Calibri"/>
            </a:endParaRPr>
          </a:p>
        </p:txBody>
      </p:sp>
      <p:sp>
        <p:nvSpPr>
          <p:cNvPr id="7" name="תיבת טקסט 6">
            <a:extLst>
              <a:ext uri="{FF2B5EF4-FFF2-40B4-BE49-F238E27FC236}">
                <a16:creationId xmlns:a16="http://schemas.microsoft.com/office/drawing/2014/main" id="{D17FA65C-D0AD-4EC1-AC81-26FFCE054752}"/>
              </a:ext>
            </a:extLst>
          </p:cNvPr>
          <p:cNvSpPr txBox="1"/>
          <p:nvPr/>
        </p:nvSpPr>
        <p:spPr>
          <a:xfrm>
            <a:off x="208430" y="466165"/>
            <a:ext cx="4233582" cy="769441"/>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pPr algn="l" rtl="0"/>
            <a:r>
              <a:rPr lang="he-IL" sz="4400" dirty="0" err="1">
                <a:solidFill>
                  <a:schemeClr val="bg1"/>
                </a:solidFill>
                <a:latin typeface="Aharoni"/>
                <a:cs typeface="Aharoni"/>
              </a:rPr>
              <a:t>Step</a:t>
            </a:r>
            <a:r>
              <a:rPr lang="he-IL" sz="4400" dirty="0">
                <a:solidFill>
                  <a:schemeClr val="bg1"/>
                </a:solidFill>
                <a:latin typeface="Aharoni"/>
                <a:cs typeface="Aharoni"/>
              </a:rPr>
              <a:t> 1 </a:t>
            </a:r>
          </a:p>
        </p:txBody>
      </p:sp>
      <p:pic>
        <p:nvPicPr>
          <p:cNvPr id="5" name="Picture 4">
            <a:extLst>
              <a:ext uri="{FF2B5EF4-FFF2-40B4-BE49-F238E27FC236}">
                <a16:creationId xmlns:a16="http://schemas.microsoft.com/office/drawing/2014/main" id="{D2211CE2-72A6-4A82-B676-3BA20EECE307}"/>
              </a:ext>
            </a:extLst>
          </p:cNvPr>
          <p:cNvPicPr>
            <a:picLocks noChangeAspect="1"/>
          </p:cNvPicPr>
          <p:nvPr/>
        </p:nvPicPr>
        <p:blipFill>
          <a:blip r:embed="rId2"/>
          <a:stretch>
            <a:fillRect/>
          </a:stretch>
        </p:blipFill>
        <p:spPr>
          <a:xfrm>
            <a:off x="1739768" y="2821343"/>
            <a:ext cx="7915770" cy="3412646"/>
          </a:xfrm>
          <a:prstGeom prst="rect">
            <a:avLst/>
          </a:prstGeom>
        </p:spPr>
      </p:pic>
    </p:spTree>
    <p:extLst>
      <p:ext uri="{BB962C8B-B14F-4D97-AF65-F5344CB8AC3E}">
        <p14:creationId xmlns:p14="http://schemas.microsoft.com/office/powerpoint/2010/main" val="3548802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 name="Rectangle 6">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תיבת טקסט 1">
            <a:extLst>
              <a:ext uri="{FF2B5EF4-FFF2-40B4-BE49-F238E27FC236}">
                <a16:creationId xmlns:a16="http://schemas.microsoft.com/office/drawing/2014/main" id="{1E90BB00-AEF1-40A7-A50F-BCE86529EFCB}"/>
              </a:ext>
            </a:extLst>
          </p:cNvPr>
          <p:cNvSpPr txBox="1"/>
          <p:nvPr/>
        </p:nvSpPr>
        <p:spPr>
          <a:xfrm>
            <a:off x="286104" y="1415902"/>
            <a:ext cx="8985336" cy="5078313"/>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pPr algn="l" rtl="0"/>
            <a:r>
              <a:rPr lang="en-US" b="1" dirty="0" err="1">
                <a:solidFill>
                  <a:schemeClr val="bg1"/>
                </a:solidFill>
                <a:latin typeface="Whitney"/>
              </a:rPr>
              <a:t>Crawlig</a:t>
            </a:r>
            <a:r>
              <a:rPr lang="en-US" b="1" dirty="0">
                <a:solidFill>
                  <a:schemeClr val="bg1"/>
                </a:solidFill>
                <a:latin typeface="Whitney"/>
              </a:rPr>
              <a:t> Data for 15 columns:</a:t>
            </a:r>
            <a:endParaRPr lang="en-US" b="1" dirty="0">
              <a:solidFill>
                <a:schemeClr val="bg1"/>
              </a:solidFill>
              <a:latin typeface="Whitney"/>
              <a:cs typeface="Calibri"/>
            </a:endParaRPr>
          </a:p>
          <a:p>
            <a:pPr algn="l"/>
            <a:endParaRPr lang="en-US" dirty="0">
              <a:solidFill>
                <a:schemeClr val="bg1"/>
              </a:solidFill>
              <a:latin typeface="Whitney"/>
            </a:endParaRPr>
          </a:p>
          <a:p>
            <a:pPr marL="285750" indent="-285750" algn="l" rtl="0">
              <a:buFont typeface="Arial"/>
              <a:buChar char="•"/>
            </a:pPr>
            <a:r>
              <a:rPr lang="en-US" dirty="0">
                <a:solidFill>
                  <a:schemeClr val="bg1"/>
                </a:solidFill>
                <a:latin typeface="Whitney"/>
              </a:rPr>
              <a:t>​</a:t>
            </a:r>
            <a:r>
              <a:rPr lang="en-US" b="1" dirty="0">
                <a:solidFill>
                  <a:schemeClr val="bg1"/>
                </a:solidFill>
                <a:latin typeface="Whitney"/>
              </a:rPr>
              <a:t> Avg_50</a:t>
            </a:r>
            <a:r>
              <a:rPr lang="en-US" dirty="0">
                <a:solidFill>
                  <a:schemeClr val="bg1"/>
                </a:solidFill>
                <a:latin typeface="Whitney"/>
              </a:rPr>
              <a:t> - the average stock price in 50 last days.</a:t>
            </a:r>
            <a:endParaRPr lang="en-US" dirty="0">
              <a:solidFill>
                <a:schemeClr val="bg1"/>
              </a:solidFill>
              <a:latin typeface="Calibri" panose="020F0502020204030204"/>
              <a:cs typeface="Calibri"/>
            </a:endParaRPr>
          </a:p>
          <a:p>
            <a:pPr marL="285750" indent="-285750" algn="l" rtl="0">
              <a:buFont typeface="Arial"/>
              <a:buChar char="•"/>
            </a:pPr>
            <a:endParaRPr lang="en-US" dirty="0">
              <a:solidFill>
                <a:schemeClr val="bg1"/>
              </a:solidFill>
              <a:latin typeface="Whitney"/>
            </a:endParaRPr>
          </a:p>
          <a:p>
            <a:pPr marL="285750" indent="-285750" algn="l" rtl="0">
              <a:buFont typeface="Arial"/>
              <a:buChar char="•"/>
            </a:pPr>
            <a:r>
              <a:rPr lang="en-US" dirty="0">
                <a:solidFill>
                  <a:schemeClr val="bg1"/>
                </a:solidFill>
                <a:latin typeface="Whitney"/>
              </a:rPr>
              <a:t>​ </a:t>
            </a:r>
            <a:r>
              <a:rPr lang="en-US" b="1" dirty="0">
                <a:solidFill>
                  <a:schemeClr val="bg1"/>
                </a:solidFill>
                <a:latin typeface="Whitney"/>
              </a:rPr>
              <a:t>Avg_200</a:t>
            </a:r>
            <a:r>
              <a:rPr lang="en-US" dirty="0">
                <a:solidFill>
                  <a:schemeClr val="bg1"/>
                </a:solidFill>
                <a:latin typeface="Whitney"/>
              </a:rPr>
              <a:t> - the average stock price in 200 last days​.</a:t>
            </a:r>
            <a:endParaRPr lang="en-US" dirty="0">
              <a:solidFill>
                <a:schemeClr val="bg1"/>
              </a:solidFill>
              <a:latin typeface="Calibri" panose="020F0502020204030204"/>
              <a:cs typeface="Calibri"/>
            </a:endParaRPr>
          </a:p>
          <a:p>
            <a:pPr marL="285750" indent="-285750" algn="l" rtl="0">
              <a:buFont typeface="Arial"/>
              <a:buChar char="•"/>
            </a:pPr>
            <a:endParaRPr lang="en-US" dirty="0">
              <a:solidFill>
                <a:schemeClr val="bg1"/>
              </a:solidFill>
              <a:latin typeface="Whitney"/>
            </a:endParaRPr>
          </a:p>
          <a:p>
            <a:pPr marL="285750" indent="-285750" algn="l" rtl="0">
              <a:buFont typeface="Arial"/>
              <a:buChar char="•"/>
            </a:pPr>
            <a:r>
              <a:rPr lang="en-US" dirty="0">
                <a:solidFill>
                  <a:schemeClr val="bg1"/>
                </a:solidFill>
                <a:latin typeface="Whitney"/>
              </a:rPr>
              <a:t> </a:t>
            </a:r>
            <a:r>
              <a:rPr lang="en-US" b="1" dirty="0">
                <a:solidFill>
                  <a:schemeClr val="bg1"/>
                </a:solidFill>
                <a:latin typeface="Whitney"/>
              </a:rPr>
              <a:t>Week_52_High</a:t>
            </a:r>
            <a:r>
              <a:rPr lang="en-US" dirty="0">
                <a:solidFill>
                  <a:schemeClr val="bg1"/>
                </a:solidFill>
                <a:latin typeface="Whitney"/>
              </a:rPr>
              <a:t> - Highest price in last 50 days​.</a:t>
            </a:r>
            <a:endParaRPr lang="en-US" dirty="0">
              <a:solidFill>
                <a:schemeClr val="bg1"/>
              </a:solidFill>
              <a:latin typeface="Calibri" panose="020F0502020204030204"/>
              <a:cs typeface="Calibri"/>
            </a:endParaRPr>
          </a:p>
          <a:p>
            <a:pPr marL="285750" indent="-285750" algn="l" rtl="0">
              <a:buFont typeface="Arial"/>
              <a:buChar char="•"/>
            </a:pPr>
            <a:endParaRPr lang="en-US" b="1" dirty="0">
              <a:solidFill>
                <a:schemeClr val="bg1"/>
              </a:solidFill>
              <a:latin typeface="Whitney"/>
            </a:endParaRPr>
          </a:p>
          <a:p>
            <a:pPr marL="285750" indent="-285750" algn="l" rtl="0">
              <a:buFont typeface="Arial"/>
              <a:buChar char="•"/>
            </a:pPr>
            <a:r>
              <a:rPr lang="en-US" b="1" dirty="0">
                <a:solidFill>
                  <a:schemeClr val="bg1"/>
                </a:solidFill>
                <a:latin typeface="Whitney"/>
              </a:rPr>
              <a:t> Week_52_Low </a:t>
            </a:r>
            <a:r>
              <a:rPr lang="en-US" dirty="0">
                <a:solidFill>
                  <a:schemeClr val="bg1"/>
                </a:solidFill>
                <a:latin typeface="Whitney"/>
              </a:rPr>
              <a:t>- Lowest price in last 50 days​ </a:t>
            </a:r>
            <a:endParaRPr lang="en-US" dirty="0">
              <a:solidFill>
                <a:schemeClr val="bg1"/>
              </a:solidFill>
              <a:latin typeface="Calibri" panose="020F0502020204030204"/>
              <a:cs typeface="Calibri"/>
            </a:endParaRPr>
          </a:p>
          <a:p>
            <a:pPr marL="285750" indent="-285750" algn="l" rtl="0">
              <a:buFont typeface="Arial"/>
              <a:buChar char="•"/>
            </a:pPr>
            <a:endParaRPr lang="en-US" dirty="0">
              <a:solidFill>
                <a:schemeClr val="bg1"/>
              </a:solidFill>
              <a:latin typeface="Whitney"/>
            </a:endParaRPr>
          </a:p>
          <a:p>
            <a:pPr marL="285750" indent="-285750" algn="l" rtl="0">
              <a:buFont typeface="Arial"/>
              <a:buChar char="•"/>
            </a:pPr>
            <a:r>
              <a:rPr lang="en-US" b="1" dirty="0" err="1">
                <a:solidFill>
                  <a:schemeClr val="bg1"/>
                </a:solidFill>
                <a:latin typeface="Whitney"/>
              </a:rPr>
              <a:t>Perf_Month</a:t>
            </a:r>
            <a:r>
              <a:rPr lang="en-US" b="1" dirty="0">
                <a:solidFill>
                  <a:schemeClr val="bg1"/>
                </a:solidFill>
                <a:latin typeface="Whitney"/>
              </a:rPr>
              <a:t> </a:t>
            </a:r>
            <a:r>
              <a:rPr lang="en-US" dirty="0">
                <a:solidFill>
                  <a:schemeClr val="bg1"/>
                </a:solidFill>
                <a:latin typeface="Whitney"/>
              </a:rPr>
              <a:t>- the changes price value in last month (%)​ </a:t>
            </a:r>
            <a:endParaRPr lang="en-US" dirty="0">
              <a:solidFill>
                <a:schemeClr val="bg1"/>
              </a:solidFill>
              <a:latin typeface="Calibri" panose="020F0502020204030204"/>
              <a:cs typeface="Calibri"/>
            </a:endParaRPr>
          </a:p>
          <a:p>
            <a:pPr marL="285750" indent="-285750" algn="l" rtl="0">
              <a:buFont typeface="Arial"/>
              <a:buChar char="•"/>
            </a:pPr>
            <a:endParaRPr lang="en-US" b="1" dirty="0">
              <a:solidFill>
                <a:schemeClr val="bg1"/>
              </a:solidFill>
              <a:latin typeface="Whitney"/>
            </a:endParaRPr>
          </a:p>
          <a:p>
            <a:pPr marL="285750" indent="-285750" algn="l" rtl="0">
              <a:buFont typeface="Arial"/>
              <a:buChar char="•"/>
            </a:pPr>
            <a:r>
              <a:rPr lang="en-US" b="1" dirty="0" err="1">
                <a:solidFill>
                  <a:schemeClr val="bg1"/>
                </a:solidFill>
                <a:latin typeface="Whitney"/>
              </a:rPr>
              <a:t>Perf_Quarter</a:t>
            </a:r>
            <a:r>
              <a:rPr lang="en-US" dirty="0">
                <a:solidFill>
                  <a:schemeClr val="bg1"/>
                </a:solidFill>
                <a:latin typeface="Whitney"/>
              </a:rPr>
              <a:t> - the changes price value in last quarter (%)​ </a:t>
            </a:r>
            <a:endParaRPr lang="en-US" dirty="0">
              <a:solidFill>
                <a:schemeClr val="bg1"/>
              </a:solidFill>
              <a:latin typeface="Calibri" panose="020F0502020204030204"/>
              <a:cs typeface="Calibri"/>
            </a:endParaRPr>
          </a:p>
          <a:p>
            <a:pPr marL="285750" indent="-285750" algn="l" rtl="0">
              <a:buFont typeface="Arial"/>
              <a:buChar char="•"/>
            </a:pPr>
            <a:endParaRPr lang="en-US" dirty="0">
              <a:solidFill>
                <a:schemeClr val="bg1"/>
              </a:solidFill>
              <a:latin typeface="Whitney"/>
            </a:endParaRPr>
          </a:p>
          <a:p>
            <a:pPr marL="285750" indent="-285750" algn="l" rtl="0">
              <a:buFont typeface="Arial"/>
              <a:buChar char="•"/>
            </a:pPr>
            <a:r>
              <a:rPr lang="en-US" b="1" dirty="0" err="1">
                <a:solidFill>
                  <a:schemeClr val="bg1"/>
                </a:solidFill>
                <a:latin typeface="Whitney"/>
              </a:rPr>
              <a:t>Perf_Half_Year</a:t>
            </a:r>
            <a:r>
              <a:rPr lang="en-US" b="1" dirty="0">
                <a:solidFill>
                  <a:schemeClr val="bg1"/>
                </a:solidFill>
                <a:latin typeface="Whitney"/>
              </a:rPr>
              <a:t> </a:t>
            </a:r>
            <a:r>
              <a:rPr lang="en-US" dirty="0">
                <a:solidFill>
                  <a:schemeClr val="bg1"/>
                </a:solidFill>
                <a:latin typeface="Whitney"/>
              </a:rPr>
              <a:t>- the changes price value in last half year (%)​ </a:t>
            </a:r>
            <a:endParaRPr lang="en-US" dirty="0">
              <a:solidFill>
                <a:schemeClr val="bg1"/>
              </a:solidFill>
              <a:latin typeface="Calibri" panose="020F0502020204030204"/>
              <a:cs typeface="Calibri"/>
            </a:endParaRPr>
          </a:p>
          <a:p>
            <a:pPr marL="285750" indent="-285750" algn="l" rtl="0">
              <a:buFont typeface="Arial"/>
              <a:buChar char="•"/>
            </a:pPr>
            <a:endParaRPr lang="en-US" dirty="0">
              <a:solidFill>
                <a:schemeClr val="bg1"/>
              </a:solidFill>
              <a:latin typeface="Whitney"/>
            </a:endParaRPr>
          </a:p>
          <a:p>
            <a:pPr marL="285750" indent="-285750" algn="l" rtl="0">
              <a:buFont typeface="Arial"/>
              <a:buChar char="•"/>
            </a:pPr>
            <a:r>
              <a:rPr lang="en-US" b="1" dirty="0" err="1">
                <a:solidFill>
                  <a:schemeClr val="bg1"/>
                </a:solidFill>
                <a:latin typeface="Whitney"/>
              </a:rPr>
              <a:t>Perf_Year</a:t>
            </a:r>
            <a:r>
              <a:rPr lang="en-US" dirty="0">
                <a:solidFill>
                  <a:schemeClr val="bg1"/>
                </a:solidFill>
                <a:latin typeface="Whitney"/>
              </a:rPr>
              <a:t> - the changes price value in last year (%)​ </a:t>
            </a:r>
            <a:endParaRPr lang="en-US" dirty="0">
              <a:solidFill>
                <a:schemeClr val="bg1"/>
              </a:solidFill>
              <a:latin typeface="Calibri" panose="020F0502020204030204"/>
              <a:cs typeface="Calibri"/>
            </a:endParaRPr>
          </a:p>
          <a:p>
            <a:pPr algn="r" rtl="0"/>
            <a:endParaRPr lang="en-US" dirty="0">
              <a:solidFill>
                <a:schemeClr val="bg1"/>
              </a:solidFill>
              <a:cs typeface="Calibri"/>
            </a:endParaRPr>
          </a:p>
        </p:txBody>
      </p:sp>
      <p:sp>
        <p:nvSpPr>
          <p:cNvPr id="7" name="תיבת טקסט 6">
            <a:extLst>
              <a:ext uri="{FF2B5EF4-FFF2-40B4-BE49-F238E27FC236}">
                <a16:creationId xmlns:a16="http://schemas.microsoft.com/office/drawing/2014/main" id="{D17FA65C-D0AD-4EC1-AC81-26FFCE054752}"/>
              </a:ext>
            </a:extLst>
          </p:cNvPr>
          <p:cNvSpPr txBox="1"/>
          <p:nvPr/>
        </p:nvSpPr>
        <p:spPr>
          <a:xfrm>
            <a:off x="208430" y="466165"/>
            <a:ext cx="4233582" cy="769441"/>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pPr algn="l" rtl="0"/>
            <a:r>
              <a:rPr lang="he-IL" sz="4400" dirty="0" err="1">
                <a:solidFill>
                  <a:schemeClr val="bg1"/>
                </a:solidFill>
                <a:latin typeface="Aharoni"/>
                <a:cs typeface="Aharoni"/>
              </a:rPr>
              <a:t>Step</a:t>
            </a:r>
            <a:r>
              <a:rPr lang="he-IL" sz="4400" dirty="0">
                <a:solidFill>
                  <a:schemeClr val="bg1"/>
                </a:solidFill>
                <a:latin typeface="Aharoni"/>
                <a:cs typeface="Aharoni"/>
              </a:rPr>
              <a:t> 2 </a:t>
            </a:r>
          </a:p>
        </p:txBody>
      </p:sp>
      <p:pic>
        <p:nvPicPr>
          <p:cNvPr id="5" name="Picture 4">
            <a:extLst>
              <a:ext uri="{FF2B5EF4-FFF2-40B4-BE49-F238E27FC236}">
                <a16:creationId xmlns:a16="http://schemas.microsoft.com/office/drawing/2014/main" id="{FFB968AE-7B6E-4BA5-A7B4-AA862E0E0BA9}"/>
              </a:ext>
            </a:extLst>
          </p:cNvPr>
          <p:cNvPicPr>
            <a:picLocks noChangeAspect="1"/>
          </p:cNvPicPr>
          <p:nvPr/>
        </p:nvPicPr>
        <p:blipFill>
          <a:blip r:embed="rId2"/>
          <a:stretch>
            <a:fillRect/>
          </a:stretch>
        </p:blipFill>
        <p:spPr>
          <a:xfrm>
            <a:off x="6480773" y="363785"/>
            <a:ext cx="5323980" cy="562239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070449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 name="Rectangle 6">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תיבת טקסט 1">
            <a:extLst>
              <a:ext uri="{FF2B5EF4-FFF2-40B4-BE49-F238E27FC236}">
                <a16:creationId xmlns:a16="http://schemas.microsoft.com/office/drawing/2014/main" id="{1E90BB00-AEF1-40A7-A50F-BCE86529EFCB}"/>
              </a:ext>
            </a:extLst>
          </p:cNvPr>
          <p:cNvSpPr txBox="1"/>
          <p:nvPr/>
        </p:nvSpPr>
        <p:spPr>
          <a:xfrm>
            <a:off x="286104" y="1415902"/>
            <a:ext cx="8985336" cy="3693319"/>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pPr marL="285750" indent="-285750" algn="l" rtl="0">
              <a:buFont typeface="Arial"/>
              <a:buChar char="•"/>
            </a:pPr>
            <a:r>
              <a:rPr lang="en-US" b="1" dirty="0" err="1">
                <a:solidFill>
                  <a:schemeClr val="bg1"/>
                </a:solidFill>
                <a:ea typeface="+mn-lt"/>
                <a:cs typeface="+mn-lt"/>
              </a:rPr>
              <a:t>Perf_Week</a:t>
            </a:r>
            <a:r>
              <a:rPr lang="en-US" dirty="0">
                <a:solidFill>
                  <a:schemeClr val="bg1"/>
                </a:solidFill>
                <a:ea typeface="+mn-lt"/>
                <a:cs typeface="+mn-lt"/>
              </a:rPr>
              <a:t> - The changes price value in last year (%) </a:t>
            </a:r>
            <a:endParaRPr lang="he-IL" dirty="0">
              <a:solidFill>
                <a:schemeClr val="bg1"/>
              </a:solidFill>
              <a:ea typeface="+mn-lt"/>
              <a:cs typeface="+mn-lt"/>
            </a:endParaRPr>
          </a:p>
          <a:p>
            <a:pPr marL="285750" indent="-285750" algn="l" rtl="0">
              <a:buFont typeface="Arial"/>
              <a:buChar char="•"/>
            </a:pPr>
            <a:endParaRPr lang="en-US" dirty="0">
              <a:solidFill>
                <a:schemeClr val="bg1"/>
              </a:solidFill>
              <a:ea typeface="+mn-lt"/>
              <a:cs typeface="+mn-lt"/>
            </a:endParaRPr>
          </a:p>
          <a:p>
            <a:pPr marL="285750" indent="-285750" algn="l" rtl="0">
              <a:buFont typeface="Arial"/>
              <a:buChar char="•"/>
            </a:pPr>
            <a:r>
              <a:rPr lang="en-US" b="1" dirty="0">
                <a:solidFill>
                  <a:schemeClr val="bg1"/>
                </a:solidFill>
                <a:ea typeface="+mn-lt"/>
                <a:cs typeface="+mn-lt"/>
              </a:rPr>
              <a:t>Avg_3_Month</a:t>
            </a:r>
            <a:r>
              <a:rPr lang="en-US" dirty="0">
                <a:solidFill>
                  <a:schemeClr val="bg1"/>
                </a:solidFill>
                <a:ea typeface="+mn-lt"/>
                <a:cs typeface="+mn-lt"/>
              </a:rPr>
              <a:t> –The average price in last 3 month.</a:t>
            </a:r>
            <a:endParaRPr lang="he-IL" dirty="0">
              <a:solidFill>
                <a:schemeClr val="bg1"/>
              </a:solidFill>
              <a:ea typeface="+mn-lt"/>
              <a:cs typeface="+mn-lt"/>
            </a:endParaRPr>
          </a:p>
          <a:p>
            <a:pPr marL="285750" indent="-285750" algn="l" rtl="0">
              <a:buFont typeface="Arial"/>
              <a:buChar char="•"/>
            </a:pPr>
            <a:endParaRPr lang="en-US" dirty="0">
              <a:solidFill>
                <a:schemeClr val="bg1"/>
              </a:solidFill>
              <a:ea typeface="+mn-lt"/>
              <a:cs typeface="+mn-lt"/>
            </a:endParaRPr>
          </a:p>
          <a:p>
            <a:pPr marL="285750" indent="-285750" algn="l" rtl="0">
              <a:buFont typeface="Arial"/>
              <a:buChar char="•"/>
            </a:pPr>
            <a:r>
              <a:rPr lang="en-US" dirty="0">
                <a:solidFill>
                  <a:schemeClr val="bg1"/>
                </a:solidFill>
                <a:ea typeface="+mn-lt"/>
                <a:cs typeface="+mn-lt"/>
              </a:rPr>
              <a:t> </a:t>
            </a:r>
            <a:r>
              <a:rPr lang="en-US" b="1" dirty="0">
                <a:solidFill>
                  <a:schemeClr val="bg1"/>
                </a:solidFill>
                <a:ea typeface="+mn-lt"/>
                <a:cs typeface="+mn-lt"/>
              </a:rPr>
              <a:t>Vol_Avg_10_Day</a:t>
            </a:r>
            <a:r>
              <a:rPr lang="en-US" dirty="0">
                <a:solidFill>
                  <a:schemeClr val="bg1"/>
                </a:solidFill>
                <a:ea typeface="+mn-lt"/>
                <a:cs typeface="+mn-lt"/>
              </a:rPr>
              <a:t> – The volume average in last 10 days</a:t>
            </a:r>
            <a:endParaRPr lang="he-IL" dirty="0">
              <a:solidFill>
                <a:schemeClr val="bg1"/>
              </a:solidFill>
              <a:ea typeface="+mn-lt"/>
              <a:cs typeface="+mn-lt"/>
            </a:endParaRPr>
          </a:p>
          <a:p>
            <a:pPr marL="285750" indent="-285750" algn="l" rtl="0">
              <a:buFont typeface="Arial"/>
              <a:buChar char="•"/>
            </a:pPr>
            <a:endParaRPr lang="en-US" dirty="0">
              <a:solidFill>
                <a:schemeClr val="bg1"/>
              </a:solidFill>
              <a:ea typeface="+mn-lt"/>
              <a:cs typeface="+mn-lt"/>
            </a:endParaRPr>
          </a:p>
          <a:p>
            <a:pPr marL="285750" indent="-285750" algn="l" rtl="0">
              <a:buFont typeface="Arial"/>
              <a:buChar char="•"/>
            </a:pPr>
            <a:r>
              <a:rPr lang="en-US" dirty="0">
                <a:solidFill>
                  <a:schemeClr val="bg1"/>
                </a:solidFill>
                <a:ea typeface="+mn-lt"/>
                <a:cs typeface="+mn-lt"/>
              </a:rPr>
              <a:t> </a:t>
            </a:r>
            <a:r>
              <a:rPr lang="en-US" b="1" dirty="0">
                <a:solidFill>
                  <a:schemeClr val="bg1"/>
                </a:solidFill>
                <a:ea typeface="+mn-lt"/>
                <a:cs typeface="+mn-lt"/>
              </a:rPr>
              <a:t>Vol_Avg_3_Months</a:t>
            </a:r>
            <a:r>
              <a:rPr lang="en-US" dirty="0">
                <a:solidFill>
                  <a:schemeClr val="bg1"/>
                </a:solidFill>
                <a:ea typeface="+mn-lt"/>
                <a:cs typeface="+mn-lt"/>
              </a:rPr>
              <a:t> - The volume average in last 3 month</a:t>
            </a:r>
            <a:endParaRPr lang="he-IL" dirty="0">
              <a:solidFill>
                <a:schemeClr val="bg1"/>
              </a:solidFill>
              <a:ea typeface="+mn-lt"/>
              <a:cs typeface="+mn-lt"/>
            </a:endParaRPr>
          </a:p>
          <a:p>
            <a:pPr marL="285750" indent="-285750" algn="l" rtl="0">
              <a:buFont typeface="Arial"/>
              <a:buChar char="•"/>
            </a:pPr>
            <a:endParaRPr lang="en-US" dirty="0">
              <a:solidFill>
                <a:schemeClr val="bg1"/>
              </a:solidFill>
              <a:ea typeface="+mn-lt"/>
              <a:cs typeface="+mn-lt"/>
            </a:endParaRPr>
          </a:p>
          <a:p>
            <a:pPr marL="285750" indent="-285750" algn="l" rtl="0">
              <a:buFont typeface="Arial"/>
              <a:buChar char="•"/>
            </a:pPr>
            <a:r>
              <a:rPr lang="en-US" b="1" dirty="0">
                <a:solidFill>
                  <a:schemeClr val="bg1"/>
                </a:solidFill>
                <a:ea typeface="+mn-lt"/>
                <a:cs typeface="+mn-lt"/>
              </a:rPr>
              <a:t> </a:t>
            </a:r>
            <a:r>
              <a:rPr lang="en-US" b="1" dirty="0" err="1">
                <a:solidFill>
                  <a:schemeClr val="bg1"/>
                </a:solidFill>
                <a:ea typeface="+mn-lt"/>
                <a:cs typeface="+mn-lt"/>
              </a:rPr>
              <a:t>Current_Stock_Price</a:t>
            </a:r>
            <a:r>
              <a:rPr lang="en-US" dirty="0">
                <a:solidFill>
                  <a:schemeClr val="bg1"/>
                </a:solidFill>
                <a:ea typeface="+mn-lt"/>
                <a:cs typeface="+mn-lt"/>
              </a:rPr>
              <a:t> – The current stock price</a:t>
            </a:r>
            <a:endParaRPr lang="he-IL" dirty="0">
              <a:solidFill>
                <a:schemeClr val="bg1"/>
              </a:solidFill>
              <a:ea typeface="+mn-lt"/>
              <a:cs typeface="+mn-lt"/>
            </a:endParaRPr>
          </a:p>
          <a:p>
            <a:pPr marL="285750" indent="-285750" algn="l" rtl="0">
              <a:buFont typeface="Arial"/>
              <a:buChar char="•"/>
            </a:pPr>
            <a:endParaRPr lang="en-US" dirty="0">
              <a:solidFill>
                <a:schemeClr val="bg1"/>
              </a:solidFill>
              <a:ea typeface="+mn-lt"/>
              <a:cs typeface="+mn-lt"/>
            </a:endParaRPr>
          </a:p>
          <a:p>
            <a:pPr marL="285750" indent="-285750" algn="l" rtl="0">
              <a:buFont typeface="Arial"/>
              <a:buChar char="•"/>
            </a:pPr>
            <a:r>
              <a:rPr lang="en-US" b="1" dirty="0" err="1">
                <a:solidFill>
                  <a:schemeClr val="bg1"/>
                </a:solidFill>
                <a:ea typeface="+mn-lt"/>
                <a:cs typeface="+mn-lt"/>
              </a:rPr>
              <a:t>Held_By_Institusion</a:t>
            </a:r>
            <a:r>
              <a:rPr lang="en-US" dirty="0">
                <a:solidFill>
                  <a:schemeClr val="bg1"/>
                </a:solidFill>
                <a:ea typeface="+mn-lt"/>
                <a:cs typeface="+mn-lt"/>
              </a:rPr>
              <a:t> - Percentage of the stock held by the institutions </a:t>
            </a:r>
            <a:endParaRPr lang="he-IL" dirty="0">
              <a:solidFill>
                <a:schemeClr val="bg1"/>
              </a:solidFill>
              <a:ea typeface="+mn-lt"/>
              <a:cs typeface="+mn-lt"/>
            </a:endParaRPr>
          </a:p>
          <a:p>
            <a:pPr marL="285750" indent="-285750" algn="l">
              <a:buFont typeface="Arial"/>
              <a:buChar char="•"/>
            </a:pPr>
            <a:endParaRPr lang="en-US" dirty="0">
              <a:solidFill>
                <a:schemeClr val="bg1"/>
              </a:solidFill>
              <a:ea typeface="+mn-lt"/>
              <a:cs typeface="+mn-lt"/>
            </a:endParaRPr>
          </a:p>
          <a:p>
            <a:pPr marL="285750" indent="-285750" algn="l" rtl="0">
              <a:buFont typeface="Arial"/>
              <a:buChar char="•"/>
            </a:pPr>
            <a:r>
              <a:rPr lang="en-US" b="1" dirty="0" err="1">
                <a:solidFill>
                  <a:schemeClr val="bg1"/>
                </a:solidFill>
                <a:ea typeface="+mn-lt"/>
                <a:cs typeface="+mn-lt"/>
              </a:rPr>
              <a:t>Analyst_Mean_Target_Price</a:t>
            </a:r>
            <a:r>
              <a:rPr lang="en-US" dirty="0">
                <a:solidFill>
                  <a:schemeClr val="bg1"/>
                </a:solidFill>
                <a:ea typeface="+mn-lt"/>
                <a:cs typeface="+mn-lt"/>
              </a:rPr>
              <a:t> - Target price presented by analysts for the coming year</a:t>
            </a:r>
            <a:endParaRPr lang="he-IL">
              <a:solidFill>
                <a:schemeClr val="bg1"/>
              </a:solidFill>
              <a:ea typeface="+mn-lt"/>
              <a:cs typeface="+mn-lt"/>
            </a:endParaRPr>
          </a:p>
        </p:txBody>
      </p:sp>
      <p:sp>
        <p:nvSpPr>
          <p:cNvPr id="7" name="תיבת טקסט 6">
            <a:extLst>
              <a:ext uri="{FF2B5EF4-FFF2-40B4-BE49-F238E27FC236}">
                <a16:creationId xmlns:a16="http://schemas.microsoft.com/office/drawing/2014/main" id="{D17FA65C-D0AD-4EC1-AC81-26FFCE054752}"/>
              </a:ext>
            </a:extLst>
          </p:cNvPr>
          <p:cNvSpPr txBox="1"/>
          <p:nvPr/>
        </p:nvSpPr>
        <p:spPr>
          <a:xfrm>
            <a:off x="208430" y="466165"/>
            <a:ext cx="4233582" cy="769441"/>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pPr algn="l" rtl="0"/>
            <a:r>
              <a:rPr lang="he-IL" sz="4400" dirty="0" err="1">
                <a:solidFill>
                  <a:schemeClr val="bg1"/>
                </a:solidFill>
                <a:latin typeface="Aharoni"/>
                <a:cs typeface="Aharoni"/>
              </a:rPr>
              <a:t>Step</a:t>
            </a:r>
            <a:r>
              <a:rPr lang="he-IL" sz="4400" dirty="0">
                <a:solidFill>
                  <a:schemeClr val="bg1"/>
                </a:solidFill>
                <a:latin typeface="Aharoni"/>
                <a:cs typeface="Aharoni"/>
              </a:rPr>
              <a:t> 2 </a:t>
            </a:r>
          </a:p>
        </p:txBody>
      </p:sp>
      <p:pic>
        <p:nvPicPr>
          <p:cNvPr id="5" name="Picture 4">
            <a:extLst>
              <a:ext uri="{FF2B5EF4-FFF2-40B4-BE49-F238E27FC236}">
                <a16:creationId xmlns:a16="http://schemas.microsoft.com/office/drawing/2014/main" id="{CB0A64AF-BCDB-4304-9FA7-58979DDB0580}"/>
              </a:ext>
            </a:extLst>
          </p:cNvPr>
          <p:cNvPicPr>
            <a:picLocks noChangeAspect="1"/>
          </p:cNvPicPr>
          <p:nvPr/>
        </p:nvPicPr>
        <p:blipFill>
          <a:blip r:embed="rId2"/>
          <a:stretch>
            <a:fillRect/>
          </a:stretch>
        </p:blipFill>
        <p:spPr>
          <a:xfrm>
            <a:off x="6872142" y="542588"/>
            <a:ext cx="5033754" cy="34755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153221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 name="Rectangle 6">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תיבת טקסט 6">
            <a:extLst>
              <a:ext uri="{FF2B5EF4-FFF2-40B4-BE49-F238E27FC236}">
                <a16:creationId xmlns:a16="http://schemas.microsoft.com/office/drawing/2014/main" id="{D17FA65C-D0AD-4EC1-AC81-26FFCE054752}"/>
              </a:ext>
            </a:extLst>
          </p:cNvPr>
          <p:cNvSpPr txBox="1"/>
          <p:nvPr/>
        </p:nvSpPr>
        <p:spPr>
          <a:xfrm>
            <a:off x="208430" y="466165"/>
            <a:ext cx="4233582" cy="769441"/>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pPr algn="l" rtl="0"/>
            <a:endParaRPr lang="he-IL" sz="4400" dirty="0">
              <a:solidFill>
                <a:schemeClr val="bg1"/>
              </a:solidFill>
              <a:latin typeface="Aharoni"/>
              <a:cs typeface="Aharoni"/>
            </a:endParaRPr>
          </a:p>
        </p:txBody>
      </p:sp>
      <p:sp>
        <p:nvSpPr>
          <p:cNvPr id="6" name="תיבת טקסט 5">
            <a:extLst>
              <a:ext uri="{FF2B5EF4-FFF2-40B4-BE49-F238E27FC236}">
                <a16:creationId xmlns:a16="http://schemas.microsoft.com/office/drawing/2014/main" id="{F288FFEB-F4CF-42F5-91F1-4EDC2141D365}"/>
              </a:ext>
            </a:extLst>
          </p:cNvPr>
          <p:cNvSpPr txBox="1"/>
          <p:nvPr/>
        </p:nvSpPr>
        <p:spPr>
          <a:xfrm>
            <a:off x="3309257" y="729342"/>
            <a:ext cx="6770912" cy="830997"/>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pPr algn="l" rtl="0"/>
            <a:r>
              <a:rPr lang="he-IL" sz="4800" b="1" dirty="0">
                <a:solidFill>
                  <a:schemeClr val="bg1"/>
                </a:solidFill>
                <a:cs typeface="Arial"/>
              </a:rPr>
              <a:t>OUR DATA FRAME</a:t>
            </a:r>
            <a:endParaRPr lang="he-IL" sz="4800" b="1" dirty="0" err="1">
              <a:solidFill>
                <a:schemeClr val="bg1"/>
              </a:solidFill>
              <a:cs typeface="Arial"/>
            </a:endParaRPr>
          </a:p>
        </p:txBody>
      </p:sp>
      <p:sp>
        <p:nvSpPr>
          <p:cNvPr id="8" name="תיבת טקסט 7">
            <a:extLst>
              <a:ext uri="{FF2B5EF4-FFF2-40B4-BE49-F238E27FC236}">
                <a16:creationId xmlns:a16="http://schemas.microsoft.com/office/drawing/2014/main" id="{D9AC77E4-DB4B-4C3A-9A1C-6D35BAC9115D}"/>
              </a:ext>
            </a:extLst>
          </p:cNvPr>
          <p:cNvSpPr txBox="1"/>
          <p:nvPr/>
        </p:nvSpPr>
        <p:spPr>
          <a:xfrm>
            <a:off x="3646714" y="1480456"/>
            <a:ext cx="3777342" cy="369332"/>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pPr algn="r" rtl="0"/>
            <a:r>
              <a:rPr lang="he-IL" dirty="0" err="1">
                <a:solidFill>
                  <a:schemeClr val="bg1"/>
                </a:solidFill>
                <a:cs typeface="Arial"/>
              </a:rPr>
              <a:t>In</a:t>
            </a:r>
            <a:r>
              <a:rPr lang="he-IL" dirty="0">
                <a:solidFill>
                  <a:schemeClr val="bg1"/>
                </a:solidFill>
                <a:cs typeface="Arial"/>
              </a:rPr>
              <a:t> </a:t>
            </a:r>
            <a:r>
              <a:rPr lang="he-IL" dirty="0" err="1">
                <a:solidFill>
                  <a:schemeClr val="bg1"/>
                </a:solidFill>
                <a:cs typeface="Arial"/>
              </a:rPr>
              <a:t>total</a:t>
            </a:r>
            <a:r>
              <a:rPr lang="he-IL" dirty="0">
                <a:solidFill>
                  <a:schemeClr val="bg1"/>
                </a:solidFill>
                <a:cs typeface="Arial"/>
              </a:rPr>
              <a:t> </a:t>
            </a:r>
            <a:r>
              <a:rPr lang="he-IL" dirty="0" err="1">
                <a:solidFill>
                  <a:schemeClr val="bg1"/>
                </a:solidFill>
                <a:cs typeface="Arial"/>
              </a:rPr>
              <a:t>we</a:t>
            </a:r>
            <a:r>
              <a:rPr lang="he-IL" dirty="0">
                <a:solidFill>
                  <a:schemeClr val="bg1"/>
                </a:solidFill>
                <a:cs typeface="Arial"/>
              </a:rPr>
              <a:t> </a:t>
            </a:r>
            <a:r>
              <a:rPr lang="he-IL" dirty="0" err="1">
                <a:solidFill>
                  <a:schemeClr val="bg1"/>
                </a:solidFill>
                <a:cs typeface="Arial"/>
              </a:rPr>
              <a:t>collected</a:t>
            </a:r>
            <a:r>
              <a:rPr lang="he-IL" dirty="0">
                <a:solidFill>
                  <a:schemeClr val="bg1"/>
                </a:solidFill>
                <a:cs typeface="Arial"/>
              </a:rPr>
              <a:t> 5399 </a:t>
            </a:r>
            <a:r>
              <a:rPr lang="he-IL" dirty="0" err="1">
                <a:solidFill>
                  <a:schemeClr val="bg1"/>
                </a:solidFill>
                <a:cs typeface="Arial"/>
              </a:rPr>
              <a:t>stocks</a:t>
            </a:r>
          </a:p>
        </p:txBody>
      </p:sp>
      <p:pic>
        <p:nvPicPr>
          <p:cNvPr id="10" name="תמונה 10" descr="תמונה שמכילה שולחן&#10;&#10;התיאור נוצר באופן אוטומטי">
            <a:extLst>
              <a:ext uri="{FF2B5EF4-FFF2-40B4-BE49-F238E27FC236}">
                <a16:creationId xmlns:a16="http://schemas.microsoft.com/office/drawing/2014/main" id="{7AC1C317-F3C6-4A4A-A202-99FAA39018D2}"/>
              </a:ext>
            </a:extLst>
          </p:cNvPr>
          <p:cNvPicPr>
            <a:picLocks noChangeAspect="1"/>
          </p:cNvPicPr>
          <p:nvPr/>
        </p:nvPicPr>
        <p:blipFill>
          <a:blip r:embed="rId2"/>
          <a:stretch>
            <a:fillRect/>
          </a:stretch>
        </p:blipFill>
        <p:spPr>
          <a:xfrm>
            <a:off x="2995221" y="1967127"/>
            <a:ext cx="5735562" cy="4597818"/>
          </a:xfrm>
          <a:prstGeom prst="rect">
            <a:avLst/>
          </a:prstGeom>
        </p:spPr>
      </p:pic>
    </p:spTree>
    <p:extLst>
      <p:ext uri="{BB962C8B-B14F-4D97-AF65-F5344CB8AC3E}">
        <p14:creationId xmlns:p14="http://schemas.microsoft.com/office/powerpoint/2010/main" val="34190565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3"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11">
            <a:extLst>
              <a:ext uri="{FF2B5EF4-FFF2-40B4-BE49-F238E27FC236}">
                <a16:creationId xmlns:a16="http://schemas.microsoft.com/office/drawing/2014/main" id="{D1D7179B-FF7C-482F-B3D9-2BE9ED113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10300" cy="6858000"/>
          </a:xfrm>
          <a:custGeom>
            <a:avLst/>
            <a:gdLst>
              <a:gd name="connsiteX0" fmla="*/ 0 w 6210300"/>
              <a:gd name="connsiteY0" fmla="*/ 0 h 6858000"/>
              <a:gd name="connsiteX1" fmla="*/ 2628900 w 6210300"/>
              <a:gd name="connsiteY1" fmla="*/ 0 h 6858000"/>
              <a:gd name="connsiteX2" fmla="*/ 3034146 w 6210300"/>
              <a:gd name="connsiteY2" fmla="*/ 0 h 6858000"/>
              <a:gd name="connsiteX3" fmla="*/ 6210300 w 6210300"/>
              <a:gd name="connsiteY3" fmla="*/ 6858000 h 6858000"/>
              <a:gd name="connsiteX4" fmla="*/ 2628900 w 6210300"/>
              <a:gd name="connsiteY4" fmla="*/ 6858000 h 6858000"/>
              <a:gd name="connsiteX5" fmla="*/ 0 w 62103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0300" h="6858000">
                <a:moveTo>
                  <a:pt x="0" y="0"/>
                </a:moveTo>
                <a:lnTo>
                  <a:pt x="2628900" y="0"/>
                </a:lnTo>
                <a:lnTo>
                  <a:pt x="3034146" y="0"/>
                </a:lnTo>
                <a:lnTo>
                  <a:pt x="6210300" y="6858000"/>
                </a:lnTo>
                <a:lnTo>
                  <a:pt x="26289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כותרת 1">
            <a:extLst>
              <a:ext uri="{FF2B5EF4-FFF2-40B4-BE49-F238E27FC236}">
                <a16:creationId xmlns:a16="http://schemas.microsoft.com/office/drawing/2014/main" id="{4F61649F-EF6F-4A39-987D-32DA5B5DBAB0}"/>
              </a:ext>
            </a:extLst>
          </p:cNvPr>
          <p:cNvSpPr>
            <a:spLocks noGrp="1"/>
          </p:cNvSpPr>
          <p:nvPr>
            <p:ph type="title"/>
          </p:nvPr>
        </p:nvSpPr>
        <p:spPr>
          <a:xfrm>
            <a:off x="833002" y="365125"/>
            <a:ext cx="3973667" cy="5811837"/>
          </a:xfrm>
        </p:spPr>
        <p:txBody>
          <a:bodyPr>
            <a:normAutofit/>
          </a:bodyPr>
          <a:lstStyle/>
          <a:p>
            <a:r>
              <a:rPr lang="he-IL">
                <a:solidFill>
                  <a:srgbClr val="FFFFFF"/>
                </a:solidFill>
                <a:ea typeface="+mj-lt"/>
                <a:cs typeface="+mj-lt"/>
              </a:rPr>
              <a:t>External Resources </a:t>
            </a:r>
            <a:endParaRPr lang="he-IL">
              <a:solidFill>
                <a:srgbClr val="FFFFFF"/>
              </a:solidFill>
            </a:endParaRPr>
          </a:p>
        </p:txBody>
      </p:sp>
      <p:sp>
        <p:nvSpPr>
          <p:cNvPr id="3" name="מציין מיקום תוכן 2">
            <a:extLst>
              <a:ext uri="{FF2B5EF4-FFF2-40B4-BE49-F238E27FC236}">
                <a16:creationId xmlns:a16="http://schemas.microsoft.com/office/drawing/2014/main" id="{E0C4487F-3559-43E5-BCBA-F8706EC1D613}"/>
              </a:ext>
            </a:extLst>
          </p:cNvPr>
          <p:cNvSpPr>
            <a:spLocks noGrp="1"/>
          </p:cNvSpPr>
          <p:nvPr>
            <p:ph idx="1"/>
          </p:nvPr>
        </p:nvSpPr>
        <p:spPr>
          <a:xfrm>
            <a:off x="5356927" y="365125"/>
            <a:ext cx="5996871" cy="5811837"/>
          </a:xfrm>
        </p:spPr>
        <p:txBody>
          <a:bodyPr vert="horz" lIns="91440" tIns="45720" rIns="91440" bIns="45720" rtlCol="0" anchor="ctr">
            <a:normAutofit/>
          </a:bodyPr>
          <a:lstStyle/>
          <a:p>
            <a:r>
              <a:rPr lang="he-IL" sz="2000" dirty="0">
                <a:solidFill>
                  <a:srgbClr val="FFFFFF"/>
                </a:solidFill>
                <a:ea typeface="+mn-lt"/>
                <a:cs typeface="+mn-lt"/>
              </a:rPr>
              <a:t> </a:t>
            </a:r>
            <a:r>
              <a:rPr lang="he-IL" sz="2000" b="1" dirty="0" err="1">
                <a:solidFill>
                  <a:srgbClr val="FFFFFF"/>
                </a:solidFill>
                <a:ea typeface="+mn-lt"/>
                <a:cs typeface="+mn-lt"/>
              </a:rPr>
              <a:t>Yahoo</a:t>
            </a:r>
            <a:r>
              <a:rPr lang="he-IL" sz="2000" b="1" dirty="0">
                <a:solidFill>
                  <a:srgbClr val="FFFFFF"/>
                </a:solidFill>
                <a:ea typeface="+mn-lt"/>
                <a:cs typeface="+mn-lt"/>
              </a:rPr>
              <a:t> </a:t>
            </a:r>
            <a:r>
              <a:rPr lang="he-IL" sz="2000" b="1" dirty="0" err="1">
                <a:solidFill>
                  <a:srgbClr val="FFFFFF"/>
                </a:solidFill>
                <a:ea typeface="+mn-lt"/>
                <a:cs typeface="+mn-lt"/>
              </a:rPr>
              <a:t>finance</a:t>
            </a:r>
            <a:r>
              <a:rPr lang="he-IL" sz="2000" dirty="0">
                <a:solidFill>
                  <a:srgbClr val="FFFFFF"/>
                </a:solidFill>
                <a:ea typeface="+mn-lt"/>
                <a:cs typeface="+mn-lt"/>
              </a:rPr>
              <a:t> - </a:t>
            </a:r>
            <a:r>
              <a:rPr lang="he-IL" sz="2000" dirty="0">
                <a:solidFill>
                  <a:srgbClr val="FFFFFF"/>
                </a:solidFill>
                <a:ea typeface="+mn-lt"/>
                <a:cs typeface="+mn-lt"/>
                <a:hlinkClick r:id="rId2"/>
              </a:rPr>
              <a:t>https://finance.yahoo.com/</a:t>
            </a:r>
            <a:endParaRPr lang="he-IL" sz="2000" dirty="0">
              <a:solidFill>
                <a:srgbClr val="FFFFFF"/>
              </a:solidFill>
              <a:ea typeface="+mn-lt"/>
              <a:cs typeface="Arial" panose="020B0604020202020204" pitchFamily="34" charset="0"/>
            </a:endParaRPr>
          </a:p>
          <a:p>
            <a:r>
              <a:rPr lang="he-IL" sz="2000" b="1" dirty="0" err="1">
                <a:solidFill>
                  <a:srgbClr val="FFFFFF"/>
                </a:solidFill>
                <a:ea typeface="+mn-lt"/>
                <a:cs typeface="+mn-lt"/>
              </a:rPr>
              <a:t>Finviz</a:t>
            </a:r>
            <a:r>
              <a:rPr lang="he-IL" sz="2000" b="1" dirty="0">
                <a:solidFill>
                  <a:srgbClr val="FFFFFF"/>
                </a:solidFill>
                <a:ea typeface="+mn-lt"/>
                <a:cs typeface="+mn-lt"/>
              </a:rPr>
              <a:t> </a:t>
            </a:r>
            <a:r>
              <a:rPr lang="he-IL" sz="2000" dirty="0">
                <a:solidFill>
                  <a:srgbClr val="FFFFFF"/>
                </a:solidFill>
                <a:ea typeface="+mn-lt"/>
                <a:cs typeface="+mn-lt"/>
              </a:rPr>
              <a:t>- </a:t>
            </a:r>
            <a:r>
              <a:rPr lang="he-IL" sz="2000" dirty="0">
                <a:solidFill>
                  <a:srgbClr val="FFFFFF"/>
                </a:solidFill>
                <a:ea typeface="+mn-lt"/>
                <a:cs typeface="+mn-lt"/>
                <a:hlinkClick r:id="rId3"/>
              </a:rPr>
              <a:t>https://finviz.com/</a:t>
            </a:r>
            <a:endParaRPr lang="he-IL" sz="2000" dirty="0">
              <a:solidFill>
                <a:srgbClr val="FFFFFF"/>
              </a:solidFill>
              <a:ea typeface="+mn-lt"/>
              <a:cs typeface="+mn-lt"/>
            </a:endParaRPr>
          </a:p>
          <a:p>
            <a:r>
              <a:rPr lang="he-IL" sz="2000" b="1" dirty="0">
                <a:solidFill>
                  <a:srgbClr val="FFFFFF"/>
                </a:solidFill>
                <a:cs typeface="Calibri"/>
              </a:rPr>
              <a:t>ADVFN </a:t>
            </a:r>
            <a:r>
              <a:rPr lang="he-IL" sz="2000" dirty="0">
                <a:solidFill>
                  <a:srgbClr val="FFFFFF"/>
                </a:solidFill>
                <a:cs typeface="Calibri"/>
              </a:rPr>
              <a:t>- </a:t>
            </a:r>
            <a:r>
              <a:rPr lang="he-IL" sz="2000" dirty="0">
                <a:solidFill>
                  <a:srgbClr val="FFFFFF"/>
                </a:solidFill>
                <a:ea typeface="+mn-lt"/>
                <a:cs typeface="+mn-lt"/>
                <a:hlinkClick r:id="rId4"/>
              </a:rPr>
              <a:t>https://www.advfn.com/nasdaq/nasdaq.asp</a:t>
            </a:r>
            <a:endParaRPr lang="he-IL" sz="2000" dirty="0">
              <a:solidFill>
                <a:srgbClr val="FFFFFF"/>
              </a:solidFill>
              <a:ea typeface="+mn-lt"/>
              <a:cs typeface="+mn-lt"/>
            </a:endParaRPr>
          </a:p>
          <a:p>
            <a:endParaRPr lang="he-IL" sz="2000">
              <a:solidFill>
                <a:srgbClr val="FFFFFF"/>
              </a:solidFill>
              <a:cs typeface="Calibri"/>
            </a:endParaRPr>
          </a:p>
        </p:txBody>
      </p:sp>
    </p:spTree>
    <p:extLst>
      <p:ext uri="{BB962C8B-B14F-4D97-AF65-F5344CB8AC3E}">
        <p14:creationId xmlns:p14="http://schemas.microsoft.com/office/powerpoint/2010/main" val="82026267"/>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Office building overlayed with stock market graphs">
            <a:extLst>
              <a:ext uri="{FF2B5EF4-FFF2-40B4-BE49-F238E27FC236}">
                <a16:creationId xmlns:a16="http://schemas.microsoft.com/office/drawing/2014/main" id="{8E2D5CA2-4C18-4A6B-BB8E-29624E55F1E5}"/>
              </a:ext>
            </a:extLst>
          </p:cNvPr>
          <p:cNvPicPr>
            <a:picLocks noChangeAspect="1"/>
          </p:cNvPicPr>
          <p:nvPr/>
        </p:nvPicPr>
        <p:blipFill rotWithShape="1">
          <a:blip r:embed="rId2">
            <a:alphaModFix amt="35000"/>
          </a:blip>
          <a:srcRect t="8891" r="-2" b="6588"/>
          <a:stretch/>
        </p:blipFill>
        <p:spPr>
          <a:xfrm>
            <a:off x="-67215" y="257745"/>
            <a:ext cx="12191980" cy="6857990"/>
          </a:xfrm>
          <a:prstGeom prst="rect">
            <a:avLst/>
          </a:prstGeom>
        </p:spPr>
      </p:pic>
      <p:sp>
        <p:nvSpPr>
          <p:cNvPr id="3" name="מציין מיקום תוכן 2">
            <a:extLst>
              <a:ext uri="{FF2B5EF4-FFF2-40B4-BE49-F238E27FC236}">
                <a16:creationId xmlns:a16="http://schemas.microsoft.com/office/drawing/2014/main" id="{FE7AA375-36BE-467A-BDBC-3AF126884749}"/>
              </a:ext>
            </a:extLst>
          </p:cNvPr>
          <p:cNvSpPr>
            <a:spLocks noGrp="1"/>
          </p:cNvSpPr>
          <p:nvPr>
            <p:ph idx="1"/>
          </p:nvPr>
        </p:nvSpPr>
        <p:spPr>
          <a:xfrm>
            <a:off x="838200" y="1007596"/>
            <a:ext cx="10515600" cy="5180573"/>
          </a:xfrm>
        </p:spPr>
        <p:txBody>
          <a:bodyPr vert="horz" lIns="91440" tIns="45720" rIns="91440" bIns="45720" rtlCol="0" anchor="t">
            <a:normAutofit fontScale="92500" lnSpcReduction="20000"/>
          </a:bodyPr>
          <a:lstStyle/>
          <a:p>
            <a:r>
              <a:rPr lang="en-US" sz="3800" b="1" u="sng" dirty="0">
                <a:solidFill>
                  <a:srgbClr val="FFFFFF"/>
                </a:solidFill>
              </a:rPr>
              <a:t>Stock market</a:t>
            </a:r>
            <a:r>
              <a:rPr lang="en-US" sz="3800" dirty="0">
                <a:solidFill>
                  <a:srgbClr val="FFFFFF"/>
                </a:solidFill>
              </a:rPr>
              <a:t> </a:t>
            </a:r>
            <a:endParaRPr lang="he-IL" sz="3800">
              <a:cs typeface="Arial"/>
            </a:endParaRPr>
          </a:p>
          <a:p>
            <a:pPr marL="0" indent="0">
              <a:buNone/>
            </a:pPr>
            <a:r>
              <a:rPr lang="en-US" dirty="0">
                <a:solidFill>
                  <a:srgbClr val="FFFFFF"/>
                </a:solidFill>
              </a:rPr>
              <a:t>The stock market or equity market is the market for the trading of company stock (shares). </a:t>
            </a:r>
            <a:endParaRPr lang="en-US" dirty="0">
              <a:cs typeface="Calibri"/>
            </a:endParaRPr>
          </a:p>
          <a:p>
            <a:pPr marL="0" indent="0">
              <a:buNone/>
            </a:pPr>
            <a:endParaRPr lang="en-US" sz="3800" b="1" u="sng" dirty="0">
              <a:cs typeface="Calibri"/>
            </a:endParaRPr>
          </a:p>
          <a:p>
            <a:pPr marL="0" indent="0">
              <a:buNone/>
            </a:pPr>
            <a:r>
              <a:rPr lang="en-US" sz="3800" b="1" u="sng" dirty="0">
                <a:cs typeface="Calibri"/>
              </a:rPr>
              <a:t>Share / Stock </a:t>
            </a:r>
            <a:endParaRPr lang="en-US" dirty="0">
              <a:cs typeface="Calibri"/>
            </a:endParaRPr>
          </a:p>
          <a:p>
            <a:pPr marL="0" indent="0">
              <a:buNone/>
            </a:pPr>
            <a:r>
              <a:rPr lang="en-US" dirty="0">
                <a:ea typeface="+mn-lt"/>
                <a:cs typeface="+mn-lt"/>
              </a:rPr>
              <a:t>Shares represent a fraction of ownership in a business. The common feature of all these is equity participation. Different classes of shares have different voting rights.</a:t>
            </a:r>
            <a:endParaRPr lang="en-US" b="1" u="sng" dirty="0">
              <a:ea typeface="+mn-lt"/>
              <a:cs typeface="+mn-lt"/>
            </a:endParaRPr>
          </a:p>
          <a:p>
            <a:pPr marL="0" indent="0">
              <a:buNone/>
            </a:pPr>
            <a:endParaRPr lang="en-US" sz="3300" b="1" u="sng" dirty="0">
              <a:ea typeface="+mn-lt"/>
              <a:cs typeface="+mn-lt"/>
            </a:endParaRPr>
          </a:p>
          <a:p>
            <a:pPr marL="0" indent="0">
              <a:buNone/>
            </a:pPr>
            <a:r>
              <a:rPr lang="en-US" sz="3300" b="1" u="sng" dirty="0">
                <a:ea typeface="+mn-lt"/>
                <a:cs typeface="+mn-lt"/>
              </a:rPr>
              <a:t>What is stock value per share?</a:t>
            </a:r>
            <a:endParaRPr lang="en-US" b="1" u="sng" dirty="0">
              <a:ea typeface="+mn-lt"/>
              <a:cs typeface="+mn-lt"/>
            </a:endParaRPr>
          </a:p>
          <a:p>
            <a:pPr marL="0" indent="0">
              <a:buNone/>
            </a:pPr>
            <a:r>
              <a:rPr lang="en-US" dirty="0">
                <a:ea typeface="+mn-lt"/>
                <a:cs typeface="+mn-lt"/>
              </a:rPr>
              <a:t>The market value per share is </a:t>
            </a:r>
            <a:r>
              <a:rPr lang="en-US" b="1" dirty="0">
                <a:ea typeface="+mn-lt"/>
                <a:cs typeface="+mn-lt"/>
              </a:rPr>
              <a:t>a company's current stock price</a:t>
            </a:r>
            <a:r>
              <a:rPr lang="en-US" dirty="0">
                <a:ea typeface="+mn-lt"/>
                <a:cs typeface="+mn-lt"/>
              </a:rPr>
              <a:t>, and it reflects a value that market participants are willing to pay for its common share.</a:t>
            </a:r>
            <a:endParaRPr lang="en-US" dirty="0"/>
          </a:p>
          <a:p>
            <a:pPr marL="0" indent="0">
              <a:buNone/>
            </a:pPr>
            <a:endParaRPr lang="en-US" dirty="0">
              <a:cs typeface="Calibri" panose="020F0502020204030204"/>
            </a:endParaRPr>
          </a:p>
        </p:txBody>
      </p:sp>
    </p:spTree>
    <p:extLst>
      <p:ext uri="{BB962C8B-B14F-4D97-AF65-F5344CB8AC3E}">
        <p14:creationId xmlns:p14="http://schemas.microsoft.com/office/powerpoint/2010/main" val="36521738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TotalTime>
  <Words>1089</Words>
  <Application>Microsoft Office PowerPoint</Application>
  <PresentationFormat>Widescreen</PresentationFormat>
  <Paragraphs>139</Paragraphs>
  <Slides>23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Aharoni</vt:lpstr>
      <vt:lpstr>Arial</vt:lpstr>
      <vt:lpstr>Calibri</vt:lpstr>
      <vt:lpstr>Calibri Light</vt:lpstr>
      <vt:lpstr>Gill Sans Nova Light</vt:lpstr>
      <vt:lpstr>Grotesque Light</vt:lpstr>
      <vt:lpstr>inherit</vt:lpstr>
      <vt:lpstr>Whitney</vt:lpstr>
      <vt:lpstr>Office Theme</vt:lpstr>
      <vt:lpstr>Stock Price Trend Prediction Using Machine Learning</vt:lpstr>
      <vt:lpstr>Abut the project</vt:lpstr>
      <vt:lpstr>Crawling</vt:lpstr>
      <vt:lpstr>PowerPoint Presentation</vt:lpstr>
      <vt:lpstr>PowerPoint Presentation</vt:lpstr>
      <vt:lpstr>PowerPoint Presentation</vt:lpstr>
      <vt:lpstr>PowerPoint Presentation</vt:lpstr>
      <vt:lpstr>External Resources </vt:lpstr>
      <vt:lpstr>PowerPoint Presentation</vt:lpstr>
      <vt:lpstr>Handling Missing Data</vt:lpstr>
      <vt:lpstr>PowerPoint Presentation</vt:lpstr>
      <vt:lpstr>PowerPoint Presentation</vt:lpstr>
      <vt:lpstr> Visualizations </vt:lpstr>
      <vt:lpstr>PowerPoint Presentation</vt:lpstr>
      <vt:lpstr>PowerPoint Presentation</vt:lpstr>
      <vt:lpstr>Visualizing the increase the average of all prices in each sector</vt:lpstr>
      <vt:lpstr>PowerPoint Presentation</vt:lpstr>
      <vt:lpstr>PowerPoint Presentation</vt:lpstr>
      <vt:lpstr>From this plot graph it is visible that all the sectors have dramatically decreased due to the corona virus new wave in the last year.  </vt:lpstr>
      <vt:lpstr>Machine Learning</vt:lpstr>
      <vt:lpstr>PowerPoint Presentation</vt:lpstr>
      <vt:lpstr>Steps: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נתנאל יומטוביאן</dc:creator>
  <cp:lastModifiedBy>נתנאל יומטוביאן</cp:lastModifiedBy>
  <cp:revision>1505</cp:revision>
  <dcterms:created xsi:type="dcterms:W3CDTF">2022-01-25T20:54:04Z</dcterms:created>
  <dcterms:modified xsi:type="dcterms:W3CDTF">2022-01-30T21:06:45Z</dcterms:modified>
</cp:coreProperties>
</file>